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2" r:id="rId2"/>
    <p:sldMasterId id="2147483684" r:id="rId3"/>
  </p:sldMasterIdLst>
  <p:notesMasterIdLst>
    <p:notesMasterId r:id="rId30"/>
  </p:notesMasterIdLst>
  <p:handoutMasterIdLst>
    <p:handoutMasterId r:id="rId31"/>
  </p:handoutMasterIdLst>
  <p:sldIdLst>
    <p:sldId id="437" r:id="rId4"/>
    <p:sldId id="268" r:id="rId5"/>
    <p:sldId id="465" r:id="rId6"/>
    <p:sldId id="467" r:id="rId7"/>
    <p:sldId id="499" r:id="rId8"/>
    <p:sldId id="539" r:id="rId9"/>
    <p:sldId id="540" r:id="rId10"/>
    <p:sldId id="501" r:id="rId11"/>
    <p:sldId id="502" r:id="rId12"/>
    <p:sldId id="519" r:id="rId13"/>
    <p:sldId id="507" r:id="rId14"/>
    <p:sldId id="508" r:id="rId15"/>
    <p:sldId id="537" r:id="rId16"/>
    <p:sldId id="526" r:id="rId17"/>
    <p:sldId id="543" r:id="rId18"/>
    <p:sldId id="544" r:id="rId19"/>
    <p:sldId id="542" r:id="rId20"/>
    <p:sldId id="538" r:id="rId21"/>
    <p:sldId id="517" r:id="rId22"/>
    <p:sldId id="541" r:id="rId23"/>
    <p:sldId id="534" r:id="rId24"/>
    <p:sldId id="518" r:id="rId25"/>
    <p:sldId id="529" r:id="rId26"/>
    <p:sldId id="535" r:id="rId27"/>
    <p:sldId id="536" r:id="rId28"/>
    <p:sldId id="45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74">
          <p15:clr>
            <a:srgbClr val="A4A3A4"/>
          </p15:clr>
        </p15:guide>
        <p15:guide id="3" pos="5586">
          <p15:clr>
            <a:srgbClr val="A4A3A4"/>
          </p15:clr>
        </p15:guide>
        <p15:guide id="4" pos="1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6699FF"/>
    <a:srgbClr val="EF6A54"/>
    <a:srgbClr val="B0DFDB"/>
    <a:srgbClr val="00C7BA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C20730-B3CE-4313-8444-3547D422A321}" v="46" dt="2018-08-06T09:54:44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4" autoAdjust="0"/>
    <p:restoredTop sz="98557" autoAdjust="0"/>
  </p:normalViewPr>
  <p:slideViewPr>
    <p:cSldViewPr snapToGrid="0" snapToObjects="1">
      <p:cViewPr varScale="1">
        <p:scale>
          <a:sx n="83" d="100"/>
          <a:sy n="83" d="100"/>
        </p:scale>
        <p:origin x="1272" y="62"/>
      </p:cViewPr>
      <p:guideLst>
        <p:guide orient="horz" pos="799"/>
        <p:guide orient="horz" pos="4074"/>
        <p:guide pos="5586"/>
        <p:guide pos="1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Yangha" userId="d73799b3f3315959" providerId="LiveId" clId="{6162B500-7D19-4F91-AFFA-092E76FD0DE7}"/>
    <pc:docChg chg="modSld">
      <pc:chgData name="Park Yangha" userId="d73799b3f3315959" providerId="LiveId" clId="{6162B500-7D19-4F91-AFFA-092E76FD0DE7}" dt="2018-05-30T07:06:38.521" v="0" actId="20577"/>
      <pc:docMkLst>
        <pc:docMk/>
      </pc:docMkLst>
      <pc:sldChg chg="modSp">
        <pc:chgData name="Park Yangha" userId="d73799b3f3315959" providerId="LiveId" clId="{6162B500-7D19-4F91-AFFA-092E76FD0DE7}" dt="2018-05-30T07:06:38.521" v="0" actId="20577"/>
        <pc:sldMkLst>
          <pc:docMk/>
          <pc:sldMk cId="3719247497" sldId="529"/>
        </pc:sldMkLst>
        <pc:graphicFrameChg chg="modGraphic">
          <ac:chgData name="Park Yangha" userId="d73799b3f3315959" providerId="LiveId" clId="{6162B500-7D19-4F91-AFFA-092E76FD0DE7}" dt="2018-05-30T07:06:38.521" v="0" actId="20577"/>
          <ac:graphicFrameMkLst>
            <pc:docMk/>
            <pc:sldMk cId="3719247497" sldId="529"/>
            <ac:graphicFrameMk id="7" creationId="{00000000-0000-0000-0000-000000000000}"/>
          </ac:graphicFrameMkLst>
        </pc:graphicFrameChg>
      </pc:sldChg>
    </pc:docChg>
  </pc:docChgLst>
  <pc:docChgLst>
    <pc:chgData name="Park Yangha" userId="d73799b3f3315959" providerId="LiveId" clId="{3CF4B4BA-966B-4205-94BC-8DAF6AE4F310}"/>
    <pc:docChg chg="undo custSel modSld">
      <pc:chgData name="Park Yangha" userId="d73799b3f3315959" providerId="LiveId" clId="{3CF4B4BA-966B-4205-94BC-8DAF6AE4F310}" dt="2018-05-16T09:42:28.488" v="11658" actId="113"/>
      <pc:docMkLst>
        <pc:docMk/>
      </pc:docMkLst>
      <pc:sldChg chg="modSp">
        <pc:chgData name="Park Yangha" userId="d73799b3f3315959" providerId="LiveId" clId="{3CF4B4BA-966B-4205-94BC-8DAF6AE4F310}" dt="2018-05-15T07:22:23.695" v="295" actId="20577"/>
        <pc:sldMkLst>
          <pc:docMk/>
          <pc:sldMk cId="1354682651" sldId="507"/>
        </pc:sldMkLst>
        <pc:spChg chg="mod">
          <ac:chgData name="Park Yangha" userId="d73799b3f3315959" providerId="LiveId" clId="{3CF4B4BA-966B-4205-94BC-8DAF6AE4F310}" dt="2018-05-15T07:22:23.695" v="295" actId="20577"/>
          <ac:spMkLst>
            <pc:docMk/>
            <pc:sldMk cId="1354682651" sldId="507"/>
            <ac:spMk id="13" creationId="{00000000-0000-0000-0000-000000000000}"/>
          </ac:spMkLst>
        </pc:spChg>
      </pc:sldChg>
      <pc:sldChg chg="modSp">
        <pc:chgData name="Park Yangha" userId="d73799b3f3315959" providerId="LiveId" clId="{3CF4B4BA-966B-4205-94BC-8DAF6AE4F310}" dt="2018-05-15T08:07:25.247" v="3220" actId="20577"/>
        <pc:sldMkLst>
          <pc:docMk/>
          <pc:sldMk cId="5149504" sldId="508"/>
        </pc:sldMkLst>
        <pc:spChg chg="mod">
          <ac:chgData name="Park Yangha" userId="d73799b3f3315959" providerId="LiveId" clId="{3CF4B4BA-966B-4205-94BC-8DAF6AE4F310}" dt="2018-05-15T07:22:40.893" v="320" actId="20577"/>
          <ac:spMkLst>
            <pc:docMk/>
            <pc:sldMk cId="5149504" sldId="508"/>
            <ac:spMk id="12" creationId="{00000000-0000-0000-0000-000000000000}"/>
          </ac:spMkLst>
        </pc:spChg>
        <pc:graphicFrameChg chg="mod modGraphic">
          <ac:chgData name="Park Yangha" userId="d73799b3f3315959" providerId="LiveId" clId="{3CF4B4BA-966B-4205-94BC-8DAF6AE4F310}" dt="2018-05-15T08:07:25.247" v="3220" actId="20577"/>
          <ac:graphicFrameMkLst>
            <pc:docMk/>
            <pc:sldMk cId="5149504" sldId="508"/>
            <ac:graphicFrameMk id="16" creationId="{00000000-0000-0000-0000-000000000000}"/>
          </ac:graphicFrameMkLst>
        </pc:graphicFrameChg>
      </pc:sldChg>
      <pc:sldChg chg="modSp">
        <pc:chgData name="Park Yangha" userId="d73799b3f3315959" providerId="LiveId" clId="{3CF4B4BA-966B-4205-94BC-8DAF6AE4F310}" dt="2018-05-15T09:29:05.077" v="8082" actId="20577"/>
        <pc:sldMkLst>
          <pc:docMk/>
          <pc:sldMk cId="3879672369" sldId="517"/>
        </pc:sldMkLst>
        <pc:graphicFrameChg chg="modGraphic">
          <ac:chgData name="Park Yangha" userId="d73799b3f3315959" providerId="LiveId" clId="{3CF4B4BA-966B-4205-94BC-8DAF6AE4F310}" dt="2018-05-15T09:29:05.077" v="8082" actId="20577"/>
          <ac:graphicFrameMkLst>
            <pc:docMk/>
            <pc:sldMk cId="3879672369" sldId="517"/>
            <ac:graphicFrameMk id="19" creationId="{00000000-0000-0000-0000-000000000000}"/>
          </ac:graphicFrameMkLst>
        </pc:graphicFrameChg>
      </pc:sldChg>
      <pc:sldChg chg="modSp">
        <pc:chgData name="Park Yangha" userId="d73799b3f3315959" providerId="LiveId" clId="{3CF4B4BA-966B-4205-94BC-8DAF6AE4F310}" dt="2018-05-16T09:42:28.488" v="11658" actId="113"/>
        <pc:sldMkLst>
          <pc:docMk/>
          <pc:sldMk cId="2492473363" sldId="518"/>
        </pc:sldMkLst>
        <pc:graphicFrameChg chg="mod modGraphic">
          <ac:chgData name="Park Yangha" userId="d73799b3f3315959" providerId="LiveId" clId="{3CF4B4BA-966B-4205-94BC-8DAF6AE4F310}" dt="2018-05-16T09:42:28.488" v="11658" actId="113"/>
          <ac:graphicFrameMkLst>
            <pc:docMk/>
            <pc:sldMk cId="2492473363" sldId="518"/>
            <ac:graphicFrameMk id="3" creationId="{00000000-0000-0000-0000-000000000000}"/>
          </ac:graphicFrameMkLst>
        </pc:graphicFrameChg>
      </pc:sldChg>
      <pc:sldChg chg="modSp">
        <pc:chgData name="Park Yangha" userId="d73799b3f3315959" providerId="LiveId" clId="{3CF4B4BA-966B-4205-94BC-8DAF6AE4F310}" dt="2018-05-15T08:47:32.935" v="5919" actId="20577"/>
        <pc:sldMkLst>
          <pc:docMk/>
          <pc:sldMk cId="1763601089" sldId="526"/>
        </pc:sldMkLst>
        <pc:graphicFrameChg chg="mod modGraphic">
          <ac:chgData name="Park Yangha" userId="d73799b3f3315959" providerId="LiveId" clId="{3CF4B4BA-966B-4205-94BC-8DAF6AE4F310}" dt="2018-05-15T08:47:32.935" v="5919" actId="20577"/>
          <ac:graphicFrameMkLst>
            <pc:docMk/>
            <pc:sldMk cId="1763601089" sldId="526"/>
            <ac:graphicFrameMk id="9" creationId="{00000000-0000-0000-0000-000000000000}"/>
          </ac:graphicFrameMkLst>
        </pc:graphicFrameChg>
      </pc:sldChg>
      <pc:sldChg chg="addSp modSp">
        <pc:chgData name="Park Yangha" userId="d73799b3f3315959" providerId="LiveId" clId="{3CF4B4BA-966B-4205-94BC-8DAF6AE4F310}" dt="2018-05-16T09:25:28.732" v="10712" actId="113"/>
        <pc:sldMkLst>
          <pc:docMk/>
          <pc:sldMk cId="2316718491" sldId="534"/>
        </pc:sldMkLst>
        <pc:graphicFrameChg chg="mod modGraphic">
          <ac:chgData name="Park Yangha" userId="d73799b3f3315959" providerId="LiveId" clId="{3CF4B4BA-966B-4205-94BC-8DAF6AE4F310}" dt="2018-05-16T09:25:16.030" v="10710" actId="20577"/>
          <ac:graphicFrameMkLst>
            <pc:docMk/>
            <pc:sldMk cId="2316718491" sldId="534"/>
            <ac:graphicFrameMk id="6" creationId="{00000000-0000-0000-0000-000000000000}"/>
          </ac:graphicFrameMkLst>
        </pc:graphicFrameChg>
        <pc:inkChg chg="add">
          <ac:chgData name="Park Yangha" userId="d73799b3f3315959" providerId="LiveId" clId="{3CF4B4BA-966B-4205-94BC-8DAF6AE4F310}" dt="2018-05-16T09:25:27.649" v="10711" actId="113"/>
          <ac:inkMkLst>
            <pc:docMk/>
            <pc:sldMk cId="2316718491" sldId="534"/>
            <ac:inkMk id="3" creationId="{CF8FA0E5-6D76-440E-A9C2-3DA4018F2B7F}"/>
          </ac:inkMkLst>
        </pc:inkChg>
        <pc:inkChg chg="add">
          <ac:chgData name="Park Yangha" userId="d73799b3f3315959" providerId="LiveId" clId="{3CF4B4BA-966B-4205-94BC-8DAF6AE4F310}" dt="2018-05-16T09:25:28.732" v="10712" actId="113"/>
          <ac:inkMkLst>
            <pc:docMk/>
            <pc:sldMk cId="2316718491" sldId="534"/>
            <ac:inkMk id="4" creationId="{B562821B-FE03-4F1C-88B8-49D27B0EEB21}"/>
          </ac:inkMkLst>
        </pc:inkChg>
      </pc:sldChg>
      <pc:sldChg chg="modSp">
        <pc:chgData name="Park Yangha" userId="d73799b3f3315959" providerId="LiveId" clId="{3CF4B4BA-966B-4205-94BC-8DAF6AE4F310}" dt="2018-05-15T08:26:01.929" v="4558" actId="20577"/>
        <pc:sldMkLst>
          <pc:docMk/>
          <pc:sldMk cId="2504332248" sldId="537"/>
        </pc:sldMkLst>
        <pc:spChg chg="mod">
          <ac:chgData name="Park Yangha" userId="d73799b3f3315959" providerId="LiveId" clId="{3CF4B4BA-966B-4205-94BC-8DAF6AE4F310}" dt="2018-05-15T07:43:10.570" v="1931" actId="20577"/>
          <ac:spMkLst>
            <pc:docMk/>
            <pc:sldMk cId="2504332248" sldId="537"/>
            <ac:spMk id="12" creationId="{00000000-0000-0000-0000-000000000000}"/>
          </ac:spMkLst>
        </pc:spChg>
        <pc:graphicFrameChg chg="mod modGraphic">
          <ac:chgData name="Park Yangha" userId="d73799b3f3315959" providerId="LiveId" clId="{3CF4B4BA-966B-4205-94BC-8DAF6AE4F310}" dt="2018-05-15T08:26:01.929" v="4558" actId="20577"/>
          <ac:graphicFrameMkLst>
            <pc:docMk/>
            <pc:sldMk cId="2504332248" sldId="537"/>
            <ac:graphicFrameMk id="16" creationId="{00000000-0000-0000-0000-000000000000}"/>
          </ac:graphicFrameMkLst>
        </pc:graphicFrameChg>
      </pc:sldChg>
      <pc:sldChg chg="modSp">
        <pc:chgData name="Park Yangha" userId="d73799b3f3315959" providerId="LiveId" clId="{3CF4B4BA-966B-4205-94BC-8DAF6AE4F310}" dt="2018-05-16T07:10:09.925" v="9665" actId="20577"/>
        <pc:sldMkLst>
          <pc:docMk/>
          <pc:sldMk cId="3509457532" sldId="541"/>
        </pc:sldMkLst>
        <pc:graphicFrameChg chg="mod modGraphic">
          <ac:chgData name="Park Yangha" userId="d73799b3f3315959" providerId="LiveId" clId="{3CF4B4BA-966B-4205-94BC-8DAF6AE4F310}" dt="2018-05-16T07:10:09.925" v="9665" actId="20577"/>
          <ac:graphicFrameMkLst>
            <pc:docMk/>
            <pc:sldMk cId="3509457532" sldId="541"/>
            <ac:graphicFrameMk id="2" creationId="{00000000-0000-0000-0000-000000000000}"/>
          </ac:graphicFrameMkLst>
        </pc:graphicFrameChg>
      </pc:sldChg>
      <pc:sldChg chg="modSp">
        <pc:chgData name="Park Yangha" userId="d73799b3f3315959" providerId="LiveId" clId="{3CF4B4BA-966B-4205-94BC-8DAF6AE4F310}" dt="2018-05-15T09:20:33.236" v="7438" actId="20577"/>
        <pc:sldMkLst>
          <pc:docMk/>
          <pc:sldMk cId="4082672180" sldId="542"/>
        </pc:sldMkLst>
        <pc:graphicFrameChg chg="mod modGraphic">
          <ac:chgData name="Park Yangha" userId="d73799b3f3315959" providerId="LiveId" clId="{3CF4B4BA-966B-4205-94BC-8DAF6AE4F310}" dt="2018-05-15T09:20:33.236" v="7438" actId="20577"/>
          <ac:graphicFrameMkLst>
            <pc:docMk/>
            <pc:sldMk cId="4082672180" sldId="542"/>
            <ac:graphicFrameMk id="7" creationId="{00000000-0000-0000-0000-000000000000}"/>
          </ac:graphicFrameMkLst>
        </pc:graphicFrameChg>
      </pc:sldChg>
      <pc:sldChg chg="modSp">
        <pc:chgData name="Park Yangha" userId="d73799b3f3315959" providerId="LiveId" clId="{3CF4B4BA-966B-4205-94BC-8DAF6AE4F310}" dt="2018-05-15T09:16:53.580" v="7083" actId="12"/>
        <pc:sldMkLst>
          <pc:docMk/>
          <pc:sldMk cId="1592199501" sldId="543"/>
        </pc:sldMkLst>
        <pc:graphicFrameChg chg="modGraphic">
          <ac:chgData name="Park Yangha" userId="d73799b3f3315959" providerId="LiveId" clId="{3CF4B4BA-966B-4205-94BC-8DAF6AE4F310}" dt="2018-05-15T09:16:53.580" v="7083" actId="12"/>
          <ac:graphicFrameMkLst>
            <pc:docMk/>
            <pc:sldMk cId="1592199501" sldId="543"/>
            <ac:graphicFrameMk id="9" creationId="{00000000-0000-0000-0000-000000000000}"/>
          </ac:graphicFrameMkLst>
        </pc:graphicFrameChg>
      </pc:sldChg>
      <pc:sldChg chg="addSp delSp modSp">
        <pc:chgData name="Park Yangha" userId="d73799b3f3315959" providerId="LiveId" clId="{3CF4B4BA-966B-4205-94BC-8DAF6AE4F310}" dt="2018-05-15T09:04:57.243" v="6835" actId="113"/>
        <pc:sldMkLst>
          <pc:docMk/>
          <pc:sldMk cId="3484316932" sldId="544"/>
        </pc:sldMkLst>
        <pc:graphicFrameChg chg="modGraphic">
          <ac:chgData name="Park Yangha" userId="d73799b3f3315959" providerId="LiveId" clId="{3CF4B4BA-966B-4205-94BC-8DAF6AE4F310}" dt="2018-05-15T09:04:39.763" v="6826" actId="2164"/>
          <ac:graphicFrameMkLst>
            <pc:docMk/>
            <pc:sldMk cId="3484316932" sldId="544"/>
            <ac:graphicFrameMk id="9" creationId="{00000000-0000-0000-0000-000000000000}"/>
          </ac:graphicFrameMkLst>
        </pc:graphicFrameChg>
        <pc:inkChg chg="add del">
          <ac:chgData name="Park Yangha" userId="d73799b3f3315959" providerId="LiveId" clId="{3CF4B4BA-966B-4205-94BC-8DAF6AE4F310}" dt="2018-05-15T09:04:34.042" v="6823" actId="113"/>
          <ac:inkMkLst>
            <pc:docMk/>
            <pc:sldMk cId="3484316932" sldId="544"/>
            <ac:inkMk id="3" creationId="{2E6A32EA-C8CA-4249-B1EB-2E506106E986}"/>
          </ac:inkMkLst>
        </pc:inkChg>
        <pc:inkChg chg="add del">
          <ac:chgData name="Park Yangha" userId="d73799b3f3315959" providerId="LiveId" clId="{3CF4B4BA-966B-4205-94BC-8DAF6AE4F310}" dt="2018-05-15T09:04:33.635" v="6822" actId="113"/>
          <ac:inkMkLst>
            <pc:docMk/>
            <pc:sldMk cId="3484316932" sldId="544"/>
            <ac:inkMk id="4" creationId="{3A9187B4-6B81-42E7-B59E-2A2FC8264FDE}"/>
          </ac:inkMkLst>
        </pc:inkChg>
        <pc:inkChg chg="add del">
          <ac:chgData name="Park Yangha" userId="d73799b3f3315959" providerId="LiveId" clId="{3CF4B4BA-966B-4205-94BC-8DAF6AE4F310}" dt="2018-05-15T09:04:33.304" v="6821" actId="113"/>
          <ac:inkMkLst>
            <pc:docMk/>
            <pc:sldMk cId="3484316932" sldId="544"/>
            <ac:inkMk id="6" creationId="{A46A0F05-AB24-4845-B2C8-0B9B56F67058}"/>
          </ac:inkMkLst>
        </pc:inkChg>
        <pc:inkChg chg="add del">
          <ac:chgData name="Park Yangha" userId="d73799b3f3315959" providerId="LiveId" clId="{3CF4B4BA-966B-4205-94BC-8DAF6AE4F310}" dt="2018-05-15T09:04:33.106" v="6820" actId="113"/>
          <ac:inkMkLst>
            <pc:docMk/>
            <pc:sldMk cId="3484316932" sldId="544"/>
            <ac:inkMk id="7" creationId="{3512CE64-BFCA-4B17-BFD8-9FA4AE92FF2D}"/>
          </ac:inkMkLst>
        </pc:inkChg>
        <pc:inkChg chg="add del">
          <ac:chgData name="Park Yangha" userId="d73799b3f3315959" providerId="LiveId" clId="{3CF4B4BA-966B-4205-94BC-8DAF6AE4F310}" dt="2018-05-15T09:04:32.925" v="6819" actId="113"/>
          <ac:inkMkLst>
            <pc:docMk/>
            <pc:sldMk cId="3484316932" sldId="544"/>
            <ac:inkMk id="10" creationId="{41EBCABF-89D5-4253-99D0-CAA7DF50EC42}"/>
          </ac:inkMkLst>
        </pc:inkChg>
        <pc:inkChg chg="add del">
          <ac:chgData name="Park Yangha" userId="d73799b3f3315959" providerId="LiveId" clId="{3CF4B4BA-966B-4205-94BC-8DAF6AE4F310}" dt="2018-05-15T09:04:32.767" v="6818" actId="113"/>
          <ac:inkMkLst>
            <pc:docMk/>
            <pc:sldMk cId="3484316932" sldId="544"/>
            <ac:inkMk id="11" creationId="{706C11E3-BE5E-432F-A4CB-2539FB72A4CC}"/>
          </ac:inkMkLst>
        </pc:inkChg>
        <pc:inkChg chg="add del">
          <ac:chgData name="Park Yangha" userId="d73799b3f3315959" providerId="LiveId" clId="{3CF4B4BA-966B-4205-94BC-8DAF6AE4F310}" dt="2018-05-15T09:04:32.606" v="6817" actId="113"/>
          <ac:inkMkLst>
            <pc:docMk/>
            <pc:sldMk cId="3484316932" sldId="544"/>
            <ac:inkMk id="12" creationId="{4DF7CD39-F48E-4477-85F4-6FA73665C12A}"/>
          </ac:inkMkLst>
        </pc:inkChg>
        <pc:inkChg chg="add del">
          <ac:chgData name="Park Yangha" userId="d73799b3f3315959" providerId="LiveId" clId="{3CF4B4BA-966B-4205-94BC-8DAF6AE4F310}" dt="2018-05-15T09:04:32.430" v="6816" actId="113"/>
          <ac:inkMkLst>
            <pc:docMk/>
            <pc:sldMk cId="3484316932" sldId="544"/>
            <ac:inkMk id="13" creationId="{D70CE31B-A4E7-4E88-A0C8-BA18CFD3B66F}"/>
          </ac:inkMkLst>
        </pc:inkChg>
        <pc:inkChg chg="add del">
          <ac:chgData name="Park Yangha" userId="d73799b3f3315959" providerId="LiveId" clId="{3CF4B4BA-966B-4205-94BC-8DAF6AE4F310}" dt="2018-05-15T09:04:32.238" v="6815" actId="113"/>
          <ac:inkMkLst>
            <pc:docMk/>
            <pc:sldMk cId="3484316932" sldId="544"/>
            <ac:inkMk id="14" creationId="{A685A448-E068-4986-8C93-48EF8231E677}"/>
          </ac:inkMkLst>
        </pc:inkChg>
        <pc:inkChg chg="add del">
          <ac:chgData name="Park Yangha" userId="d73799b3f3315959" providerId="LiveId" clId="{3CF4B4BA-966B-4205-94BC-8DAF6AE4F310}" dt="2018-05-15T09:04:31.998" v="6814" actId="113"/>
          <ac:inkMkLst>
            <pc:docMk/>
            <pc:sldMk cId="3484316932" sldId="544"/>
            <ac:inkMk id="15" creationId="{B8F5543C-4240-4E7B-8EAA-10CE125D7180}"/>
          </ac:inkMkLst>
        </pc:inkChg>
        <pc:inkChg chg="add del">
          <ac:chgData name="Park Yangha" userId="d73799b3f3315959" providerId="LiveId" clId="{3CF4B4BA-966B-4205-94BC-8DAF6AE4F310}" dt="2018-05-15T09:03:48.247" v="6807" actId="113"/>
          <ac:inkMkLst>
            <pc:docMk/>
            <pc:sldMk cId="3484316932" sldId="544"/>
            <ac:inkMk id="16" creationId="{C466418C-A3A8-4187-95D2-818C7389E445}"/>
          </ac:inkMkLst>
        </pc:inkChg>
        <pc:inkChg chg="add del">
          <ac:chgData name="Park Yangha" userId="d73799b3f3315959" providerId="LiveId" clId="{3CF4B4BA-966B-4205-94BC-8DAF6AE4F310}" dt="2018-05-15T09:04:30.968" v="6811" actId="113"/>
          <ac:inkMkLst>
            <pc:docMk/>
            <pc:sldMk cId="3484316932" sldId="544"/>
            <ac:inkMk id="17" creationId="{9415C068-0423-422C-B12B-BD81034FD344}"/>
          </ac:inkMkLst>
        </pc:inkChg>
        <pc:inkChg chg="add">
          <ac:chgData name="Park Yangha" userId="d73799b3f3315959" providerId="LiveId" clId="{3CF4B4BA-966B-4205-94BC-8DAF6AE4F310}" dt="2018-05-15T09:04:44.800" v="6827" actId="113"/>
          <ac:inkMkLst>
            <pc:docMk/>
            <pc:sldMk cId="3484316932" sldId="544"/>
            <ac:inkMk id="18" creationId="{A518E9DB-BA26-4ECF-A263-DE852359DBF0}"/>
          </ac:inkMkLst>
        </pc:inkChg>
        <pc:inkChg chg="add">
          <ac:chgData name="Park Yangha" userId="d73799b3f3315959" providerId="LiveId" clId="{3CF4B4BA-966B-4205-94BC-8DAF6AE4F310}" dt="2018-05-15T09:04:45.535" v="6828" actId="113"/>
          <ac:inkMkLst>
            <pc:docMk/>
            <pc:sldMk cId="3484316932" sldId="544"/>
            <ac:inkMk id="19" creationId="{6DC39118-79EE-4905-96EA-5ABE9C670903}"/>
          </ac:inkMkLst>
        </pc:inkChg>
        <pc:inkChg chg="add">
          <ac:chgData name="Park Yangha" userId="d73799b3f3315959" providerId="LiveId" clId="{3CF4B4BA-966B-4205-94BC-8DAF6AE4F310}" dt="2018-05-15T09:04:47.764" v="6829" actId="113"/>
          <ac:inkMkLst>
            <pc:docMk/>
            <pc:sldMk cId="3484316932" sldId="544"/>
            <ac:inkMk id="20" creationId="{982A296E-3268-4207-B8D3-FDAE23B51459}"/>
          </ac:inkMkLst>
        </pc:inkChg>
        <pc:inkChg chg="add">
          <ac:chgData name="Park Yangha" userId="d73799b3f3315959" providerId="LiveId" clId="{3CF4B4BA-966B-4205-94BC-8DAF6AE4F310}" dt="2018-05-15T09:04:48.949" v="6830" actId="113"/>
          <ac:inkMkLst>
            <pc:docMk/>
            <pc:sldMk cId="3484316932" sldId="544"/>
            <ac:inkMk id="21" creationId="{BA30E27C-062D-488E-A5F7-FB66AD9C7C0F}"/>
          </ac:inkMkLst>
        </pc:inkChg>
        <pc:inkChg chg="add">
          <ac:chgData name="Park Yangha" userId="d73799b3f3315959" providerId="LiveId" clId="{3CF4B4BA-966B-4205-94BC-8DAF6AE4F310}" dt="2018-05-15T09:04:50.432" v="6831" actId="113"/>
          <ac:inkMkLst>
            <pc:docMk/>
            <pc:sldMk cId="3484316932" sldId="544"/>
            <ac:inkMk id="22" creationId="{C279F634-5DD0-4B66-91D5-1C8109FB1EAB}"/>
          </ac:inkMkLst>
        </pc:inkChg>
        <pc:inkChg chg="add">
          <ac:chgData name="Park Yangha" userId="d73799b3f3315959" providerId="LiveId" clId="{3CF4B4BA-966B-4205-94BC-8DAF6AE4F310}" dt="2018-05-15T09:04:51.104" v="6832" actId="113"/>
          <ac:inkMkLst>
            <pc:docMk/>
            <pc:sldMk cId="3484316932" sldId="544"/>
            <ac:inkMk id="23" creationId="{7444FC03-8F46-434A-A946-8D65F06C7875}"/>
          </ac:inkMkLst>
        </pc:inkChg>
        <pc:inkChg chg="add">
          <ac:chgData name="Park Yangha" userId="d73799b3f3315959" providerId="LiveId" clId="{3CF4B4BA-966B-4205-94BC-8DAF6AE4F310}" dt="2018-05-15T09:04:52.403" v="6833" actId="113"/>
          <ac:inkMkLst>
            <pc:docMk/>
            <pc:sldMk cId="3484316932" sldId="544"/>
            <ac:inkMk id="24" creationId="{AE1462D4-BE75-48B3-A935-EC77CF84085F}"/>
          </ac:inkMkLst>
        </pc:inkChg>
        <pc:inkChg chg="add">
          <ac:chgData name="Park Yangha" userId="d73799b3f3315959" providerId="LiveId" clId="{3CF4B4BA-966B-4205-94BC-8DAF6AE4F310}" dt="2018-05-15T09:04:53.555" v="6834" actId="113"/>
          <ac:inkMkLst>
            <pc:docMk/>
            <pc:sldMk cId="3484316932" sldId="544"/>
            <ac:inkMk id="25" creationId="{670E7398-E7F0-40C5-8E82-EAFBF773784E}"/>
          </ac:inkMkLst>
        </pc:inkChg>
        <pc:inkChg chg="add">
          <ac:chgData name="Park Yangha" userId="d73799b3f3315959" providerId="LiveId" clId="{3CF4B4BA-966B-4205-94BC-8DAF6AE4F310}" dt="2018-05-15T09:04:57.243" v="6835" actId="113"/>
          <ac:inkMkLst>
            <pc:docMk/>
            <pc:sldMk cId="3484316932" sldId="544"/>
            <ac:inkMk id="26" creationId="{23867133-30C5-4602-B254-8450F438514A}"/>
          </ac:inkMkLst>
        </pc:inkChg>
      </pc:sldChg>
    </pc:docChg>
  </pc:docChgLst>
  <pc:docChgLst>
    <pc:chgData name="Park Yangha" userId="d73799b3f3315959" providerId="LiveId" clId="{A6C20730-B3CE-4313-8444-3547D422A321}"/>
    <pc:docChg chg="modSld">
      <pc:chgData name="Park Yangha" userId="d73799b3f3315959" providerId="LiveId" clId="{A6C20730-B3CE-4313-8444-3547D422A321}" dt="2018-08-06T09:54:44.814" v="45" actId="20577"/>
      <pc:docMkLst>
        <pc:docMk/>
      </pc:docMkLst>
      <pc:sldChg chg="modSp">
        <pc:chgData name="Park Yangha" userId="d73799b3f3315959" providerId="LiveId" clId="{A6C20730-B3CE-4313-8444-3547D422A321}" dt="2018-08-06T09:54:44.814" v="45" actId="20577"/>
        <pc:sldMkLst>
          <pc:docMk/>
          <pc:sldMk cId="4073945332" sldId="502"/>
        </pc:sldMkLst>
        <pc:graphicFrameChg chg="modGraphic">
          <ac:chgData name="Park Yangha" userId="d73799b3f3315959" providerId="LiveId" clId="{A6C20730-B3CE-4313-8444-3547D422A321}" dt="2018-08-06T09:54:44.814" v="45" actId="20577"/>
          <ac:graphicFrameMkLst>
            <pc:docMk/>
            <pc:sldMk cId="4073945332" sldId="502"/>
            <ac:graphicFrameMk id="8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46E26-A9F1-F34E-BCF0-6F24DF592640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4542-B4F8-2C4E-80EB-4BF5A0DC3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6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5T09:04:44.7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28 285,'3'-20,"-1"0,-1-1,-1 1,-1 0,-1 0,0 0,-2 0,0 0,-1 0,-4-6,8 21,0 1,-1-1,1 0,1 0,-1 0,1 1,0-1,0-3,0 7,0 1,0-1,1 1,-1-1,0 1,0-1,0 1,1-1,-1 1,0-1,0 1,1-1,-1 1,0 0,1-1,-1 1,1-1,-1 1,0 0,1 0,-1-1,1 1,-1 0,1 0,-1-1,1 1,0 0,0 0,1 0,0 0,0 0,-1 0,1 1,0-1,-1 1,1-1,-1 1,1 0,-1-1,1 1,-1 0,1 0,6 5,-1-1,0 1,-1 0,1 0,-1 1,-1 0,1 0,-1 0,0 0,2 8,10 17,-2 1,-1 2,-13-32,62 168,-18-47,7 2,-50-122,5 12,1 0,0-1,1 0,1 0,1 0,-8-12,0 1,0-1,0 0,0 0,1-1,-1 1,1-1,0 0,0 0,2 1,-4-2,1 0,0-1,-1 1,1-1,0 1,-1-1,1 0,0 0,-1 0,1-1,0 1,-1-1,1 1,-1-1,1 0,-1 0,3-1,9-7,0 0,-1-1,0-1,0 0,-1 0,-1-1,0-1,6-9,0 2,2-3,-2 0,0-1,-1 0,-1-2,-2 0,0 0,0-6,-9 20,0 0,0 0,-1-1,-1 1,0-1,-1 0,0 0,-1 1,0-1,-1 0,-1 0,0 1,0-1,-1 1,-1-1,0 1,-4-6,-6-8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6T09:25:27.6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0 160,'5'0,"1"0,-1 0,0 0,0 1,0 0,0 0,0 0,0 0,0 1,0 0,0 0,-1 1,1-1,-1 1,0 0,1 0,-1 0,-1 1,1-1,0 1,0 1,9 12,0 0,-1 0,-1 1,0 1,6 16,38 105,-49-123,71 207,29 79,-104-298,0 2,1 0,0-1,1 1,-1 0,3 2,-5-8,0 0,0 0,-1 0,1 0,0 0,0 0,0 0,0-1,1 1,-1 0,0 0,0-1,0 1,0-1,1 1,-1-1,0 0,1 1,-1-1,0 0,1 0,-1 0,0 0,1 0,-1 0,0 0,1 0,-1-1,0 1,1 0,0-1,8-5,0-1,0 1,-1-2,0 1,0-1,-1 0,0-1,0 0,2-4,8-8,207-248,-21 25,-95 125,4 5,100-74,-170 154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6T09:25:28.7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1,'1'22,"1"-1,1 1,1-1,0 0,2 0,0-1,4 7,17 36,22 37,-32-67,-2-4,94 188,1 29,-40-49,27 128,-94-313,1 6,2 0,7 18,-13-36,0 0,0 0,0 1,0-1,0 0,0 0,0 0,0 1,0-1,0 0,1 0,-1 1,0-1,0 0,0 0,0 0,0 1,1-1,-1 0,0 0,0 0,0 1,1-1,-1 0,0 0,0 0,0 0,1 0,-1 0,0 0,0 0,1 1,-1-1,0 0,0 0,1 0,-1 0,0 0,0 0,1 0,3-11,-2-20,-2-69,-1 37,3-1,3 1,2 0,5-10,22-54,6 2,5 2,5 1,21-27,-56 118,2 2,0 0,2 0,2 2,6-7,-14 19,1 1,1 1,0 0,1 1,0 1,1 0,0 1,0 1,14-5,-4 4,-7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5T09:04:45.5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0 751,'8'1,"0"1,0 0,-1 0,1 1,-1-1,1 2,-1-1,0 1,0 0,-1 1,1-1,-1 1,3 4,4 3,-2 0,0 1,0 0,-1 1,4 7,41 77,-40-69,22 42,-5-7,24 33,-51-90,0 0,0 0,1 0,0 0,0-1,1 0,0 0,4 2,-7-6,-1 0,1 0,-1 0,1-1,0 1,-1-1,1 0,0-1,0 1,0 0,0-1,0 0,0 0,0 0,-1-1,1 1,0-1,0 0,0 0,2-1,8-4,0-2,-1 1,0-2,0 0,-1 0,0-1,0 0,-1-1,5-7,-1 3,613-637,-512 514,-5-5,28-57,-94 130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5T09:04:47.7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1,'3'0,"0"1,0 0,0 0,0 0,0 0,0 0,0 0,0 1,-1-1,1 1,-1 0,1 0,-1 0,1 0,-1 0,0 1,0-1,0 1,9 11,-1 1,7 12,-10-15,27 49,24 60,-34-65,4-1,24 36,-45-80,1 0,0-1,0-1,1 1,5 3,-11-10,0-1,1 1,-1-1,1 1,0-1,0 0,0-1,0 1,0-1,0 1,0-1,0-1,0 1,1 0,-1-1,0 0,5 0,0-2,0 0,1 0,-1-1,0 0,0 0,0-1,6-4,57-38,-67 43,39-30,-1-1,-2-2,-1-2,-2-2,27-38,-46 53,-1-2,4-8,-3-1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5T09:04:48.9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0 600,'3'0,"-1"1,0-1,0 1,1-1,-1 1,0 0,0 0,0 0,1 0,-1 0,0 0,-1 1,1-1,0 1,0-1,24 28,-14-13,0 1,-2 0,0 1,5 15,28 78,-29-70,2-1,21 37,-34-71,1 0,0 0,0 0,0-1,1 0,-1 1,1-2,1 1,-1-1,1 1,2 0,-4-3,0 0,0-1,0 1,0-1,0 0,0 0,0 0,0-1,0 1,1-1,-1 0,0 0,0-1,1 1,-1-1,0 0,0 0,0 0,2-2,10-4,1-1,-1 0,0-2,-1 0,0 0,-1-2,0 0,10-12,6-8,-2-1,-1-1,3-9,8-17,-3-1,-2-3,6-23,73-204,-86 220,14-39,-7 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5T09:04:50.4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12,'4'0,"-1"1,1-1,-1 1,1 0,-1 0,0 0,1 1,-1-1,0 1,0 0,0 0,0 0,0 0,-1 0,1 0,0 1,-1 0,0-1,0 1,0 0,0 0,0 0,0 2,7 10,-2 1,0 0,-1 1,0 4,-2-8,11 41,-2 2,-2 4,3 9,4 8,-12-56,1 0,1-1,1 1,0-1,9 11,-16-27,1 0,-1 0,1-1,0 1,0-1,1 1,-1-1,1 0,0 0,-1-1,1 1,0-1,1 0,-1 0,0 0,0-1,1 1,-1-1,1 0,0 0,-1-1,1 1,-1-1,1 0,0 0,-1-1,6 0,4-3,0 0,1-1,-2 0,1-1,0-1,-1 0,-1 0,4-4,50-35,-2-3,2-5,118-115,-117 107,3-5,78-67,-121 112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5T09:04:51.1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0 148,'3'1,"0"0,-1 1,1-1,0 0,-1 1,1 0,-1 0,0 0,0 0,1 0,-1 0,-1 1,1-1,1 2,0-1,10 15,0 0,-1 1,-1 0,-1 1,-1 0,2 7,14 44,1 14,-16-49,56 164,-48-155,1-1,3-1,10 14,-25-46,0 0,1-1,-1 0,2-1,-1 0,7 5,-11-11,-1 0,1-1,0 1,1-1,-1 0,0 0,1 0,-1 0,1-1,0 1,-1-1,1-1,0 1,0-1,0 1,0-2,-1 1,3 0,10-4,0 0,0 0,-1-1,1-2,-2 1,7-5,23-13,22-18,44-35,-4-4,-4-6,-3-3,-4-5,49-68,-128 144,53-63,2 4,23-15,-60 64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5T09:04:52.4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0 133,'11'0,"0"1,-1 1,1 0,-1 0,1 1,-1 0,0 1,0 0,0 0,-1 1,1 1,-1-1,0 2,-1-1,1 1,-2 0,1 1,-1 0,4 4,13 21,-1 1,-1 0,-2 2,7 18,-17-34,36 80,-30-61,2-1,2 0,9 12,-26-47,-1 0,0 1,1-1,0 0,0 0,0 0,0 0,0-1,1 1,-1-1,1 0,-1 0,3 0,-3-1,1 0,-1 0,0-1,1 1,-1-1,1 0,-1 0,0 0,1-1,-1 1,0-1,1 0,-1 0,0 0,0 0,3-2,17-8,-2-1,1 0,-1-2,-1-1,8-8,28-27,8-12,11-18,-2-2,-5-4,57-92,-58 66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5T09:04:53.5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1,'2'1,"0"0,0 0,0 0,-1 0,1 1,0-1,-1 1,1-1,-1 1,1-1,-1 1,0 0,0 0,0 0,0 0,1 1,1 2,24 45,-3 0,-1 2,-3 0,2 14,7 19,5 0,-22-57,21 43,-29-64,0-1,0 1,1-1,0 0,0 0,0 0,1-1,2 2,-5-5,0 0,0 0,0-1,0 1,1-1,-1 0,0 0,1 0,-1-1,1 1,-1-1,1 1,-1-1,1-1,-1 1,1 0,-1-1,1 1,-1-1,1 0,-1-1,0 1,0 0,1-1,-1 0,13-6,-1-2,0 0,0 0,6-7,-8 6,80-62,242-184,-243 194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5T09:04:57.2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65,'2'0,"0"1,-1-1,1 0,0 1,-1-1,1 1,-1 0,1 0,-1 0,1-1,-1 1,1 0,-1 1,0-1,0 0,1 0,-1 1,0-1,0 0,0 1,19 34,-15-27,43 91,15 54,32 70,-82-197,-2-2,1-2,1 1,2-2,0 0,7 8,-20-28,0 0,1 0,-1 0,1 0,0-1,-1 1,1 0,0-1,0 0,0 0,0 0,0 0,0 0,0-1,1 1,-1-1,0 0,0 0,0 0,0 0,1-1,-1 1,0-1,0 0,0 0,0 0,0 0,0-1,10-3,-1-2,0 1,0-2,0 1,8-9,2-3,-1-1,-1 0,-1-2,-1 0,-1-1,-1-1,-1 0,-1-1,-1-1,8-21,6-29,-3-2,-3 0,-1-14,7-23,-16 82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4C9C0-7160-1F4F-A270-7B6301407AD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1971D-DFCC-CC49-A428-24C721616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3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813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88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35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44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19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869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34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72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11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18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5884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535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037904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459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29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7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9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578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337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3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7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032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087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105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55125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284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7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93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34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2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77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566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8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3.png"/><Relationship Id="rId18" Type="http://schemas.openxmlformats.org/officeDocument/2006/relationships/customXml" Target="../ink/ink9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customXml" Target="../ink/ink6.xml"/><Relationship Id="rId17" Type="http://schemas.openxmlformats.org/officeDocument/2006/relationships/image" Target="../media/image15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5.xml"/><Relationship Id="rId19" Type="http://schemas.openxmlformats.org/officeDocument/2006/relationships/image" Target="../media/image16.png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customXml" Target="../ink/ink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4000" y="711200"/>
            <a:ext cx="8699500" cy="41529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213" y="1536700"/>
            <a:ext cx="77978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EF6A54"/>
                </a:solidFill>
                <a:latin typeface="Calibri"/>
                <a:cs typeface="Calibri"/>
              </a:rPr>
              <a:t>MAINSTREAM SOCIAL MEDIA MARKETING </a:t>
            </a:r>
          </a:p>
          <a:p>
            <a:pPr algn="ctr"/>
            <a:r>
              <a:rPr lang="en-US" sz="2500" dirty="0">
                <a:solidFill>
                  <a:srgbClr val="EF6A54"/>
                </a:solidFill>
                <a:latin typeface="Calibri"/>
                <a:cs typeface="Calibri"/>
              </a:rPr>
              <a:t>STRATEGY AND IMPLEMENATION PLAN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913" y="3294578"/>
            <a:ext cx="77978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F6A54"/>
                </a:solidFill>
                <a:latin typeface="Calibri"/>
                <a:cs typeface="Calibri"/>
              </a:rPr>
              <a:t>{Jung education}</a:t>
            </a:r>
          </a:p>
          <a:p>
            <a:pPr algn="ctr"/>
            <a:endParaRPr lang="en-US" sz="2000" dirty="0">
              <a:solidFill>
                <a:srgbClr val="EF6A54"/>
              </a:solidFill>
              <a:latin typeface="Calibri"/>
              <a:cs typeface="Calibri"/>
            </a:endParaRPr>
          </a:p>
          <a:p>
            <a:pPr algn="ctr"/>
            <a:endParaRPr lang="en-US" sz="1500" dirty="0">
              <a:solidFill>
                <a:srgbClr val="333333"/>
              </a:solidFill>
              <a:latin typeface="Calibri"/>
              <a:cs typeface="Calibri"/>
            </a:endParaRP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Calibri"/>
                <a:cs typeface="Calibri"/>
              </a:rPr>
              <a:t>{Yangha Park}</a:t>
            </a: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Calibri"/>
                <a:cs typeface="Calibri"/>
              </a:rPr>
              <a:t>{10/5/2018}</a:t>
            </a:r>
          </a:p>
        </p:txBody>
      </p:sp>
    </p:spTree>
    <p:extLst>
      <p:ext uri="{BB962C8B-B14F-4D97-AF65-F5344CB8AC3E}">
        <p14:creationId xmlns:p14="http://schemas.microsoft.com/office/powerpoint/2010/main" val="381104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Times New Roman" panose="02020603050405020304" pitchFamily="18" charset="0"/>
              </a:rPr>
              <a:t> Stage 2.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" panose="020B0606030504020204" pitchFamily="34" charset="0"/>
              </a:rPr>
              <a:t>MAINSTREAM SOCIAL 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0539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TARGET AUDIENCE SEGMENTS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755" y="1790700"/>
            <a:ext cx="8237345" cy="381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1. Above 18 years old Koreans in Australia who hold a temporary visa or who want to study.</a:t>
            </a: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2. 14 to 30 years old Korean in Korea who want to study abroad, especially in Australia.</a:t>
            </a: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3. Koreans who want to immigrate to Australia.</a:t>
            </a: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</a:p>
          <a:p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8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86756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TARGET AUDIENCE CANVAS  #1 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15095"/>
              </p:ext>
            </p:extLst>
          </p:nvPr>
        </p:nvGraphicFramePr>
        <p:xfrm>
          <a:off x="273049" y="1443794"/>
          <a:ext cx="8594724" cy="5142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21112"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Target audience demographic and characteristics</a:t>
                      </a:r>
                      <a:r>
                        <a:rPr lang="en-US" sz="1100" baseline="0" dirty="0">
                          <a:latin typeface="Calibri"/>
                          <a:cs typeface="Calibri"/>
                        </a:rPr>
                        <a:t> 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 err="1">
                          <a:latin typeface="Calibri"/>
                          <a:cs typeface="Calibri"/>
                        </a:rPr>
                        <a:t>Gildong</a:t>
                      </a:r>
                      <a:r>
                        <a:rPr lang="en-US" sz="1100" dirty="0">
                          <a:latin typeface="Calibri"/>
                          <a:cs typeface="Calibri"/>
                        </a:rPr>
                        <a:t> is 25 years old Korean man who want to study cookery. He has learnt cooking for 3 years but he isn’t good at speaking in English. He is positive, active, and easy-going.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Goals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To be a chef in Australia and get a permanent visa.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Buying process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 err="1">
                          <a:latin typeface="Calibri"/>
                          <a:cs typeface="Calibri"/>
                        </a:rPr>
                        <a:t>Gildong</a:t>
                      </a:r>
                      <a:r>
                        <a:rPr lang="en-US" sz="1100" dirty="0">
                          <a:latin typeface="Calibri"/>
                          <a:cs typeface="Calibri"/>
                        </a:rPr>
                        <a:t> applied for an online consultation after seeing a post about ‘how to be a chef in Australia’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Online Consultation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Personal Consultation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Quoting.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Decision making.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Influencers/stakeholders</a:t>
                      </a:r>
                      <a:r>
                        <a:rPr lang="en-US" sz="1100" baseline="0" dirty="0">
                          <a:latin typeface="Calibri"/>
                          <a:cs typeface="Calibri"/>
                        </a:rPr>
                        <a:t>/buyer teams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Alumni of cookery course who gave testimonial for the post, Marketing team, the Consultant.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338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Timing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High peak intake season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2 weeks to 6 month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Sales channels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Online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Social media networks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Facebook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6338"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Calibri"/>
                          <a:cs typeface="Calibri"/>
                        </a:rPr>
                        <a:t>Questions they ask the organization</a:t>
                      </a:r>
                    </a:p>
                    <a:p>
                      <a:pPr algn="ctr"/>
                      <a:endParaRPr lang="en-US" sz="1100" baseline="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+mn-lt"/>
                          <a:cs typeface="Calibri"/>
                        </a:rPr>
                        <a:t>How long does it take to be a chef in Australia in general?</a:t>
                      </a:r>
                    </a:p>
                    <a:p>
                      <a:pPr algn="ctr"/>
                      <a:r>
                        <a:rPr lang="en-US" sz="1100" baseline="0" dirty="0">
                          <a:latin typeface="+mn-lt"/>
                          <a:cs typeface="Calibri"/>
                        </a:rPr>
                        <a:t>How much is the minimum salary for year as a chef in Australia?</a:t>
                      </a:r>
                    </a:p>
                    <a:p>
                      <a:pPr algn="ctr"/>
                      <a:r>
                        <a:rPr lang="en-US" sz="1100" baseline="0" dirty="0">
                          <a:latin typeface="+mn-lt"/>
                          <a:cs typeface="Calibri"/>
                        </a:rPr>
                        <a:t>What should I do to prepare to get a permanent visa?</a:t>
                      </a:r>
                    </a:p>
                    <a:p>
                      <a:pPr algn="ctr"/>
                      <a:r>
                        <a:rPr lang="en-US" sz="1100" baseline="0" dirty="0">
                          <a:latin typeface="+mn-lt"/>
                          <a:cs typeface="Calibri"/>
                        </a:rPr>
                        <a:t>How long time it take to get overall 6.0 IELTS score?</a:t>
                      </a:r>
                    </a:p>
                    <a:p>
                      <a:pPr algn="ctr"/>
                      <a:r>
                        <a:rPr lang="en-US" sz="1100" baseline="0" dirty="0">
                          <a:latin typeface="+mn-lt"/>
                          <a:cs typeface="Calibri"/>
                        </a:rPr>
                        <a:t>Which one is the best cost-effective cookery college?</a:t>
                      </a:r>
                    </a:p>
                    <a:p>
                      <a:pPr algn="ctr"/>
                      <a:r>
                        <a:rPr lang="en-US" sz="1100" baseline="0" dirty="0">
                          <a:latin typeface="+mn-lt"/>
                          <a:cs typeface="Calibri"/>
                        </a:rPr>
                        <a:t>Do I really need to go to the Le Cordon Blu for my future as a chef?</a:t>
                      </a:r>
                    </a:p>
                    <a:p>
                      <a:pPr algn="ctr"/>
                      <a:endParaRPr lang="en-US" sz="1100" baseline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Content/information that engages them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AU" sz="1100" dirty="0">
                          <a:latin typeface="+mn-lt"/>
                          <a:cs typeface="Calibri"/>
                        </a:rPr>
                        <a:t>‘Leisurely life in Australia’ post on the </a:t>
                      </a:r>
                      <a:r>
                        <a:rPr lang="en-AU" sz="1100" dirty="0" err="1">
                          <a:latin typeface="+mn-lt"/>
                          <a:cs typeface="Calibri"/>
                        </a:rPr>
                        <a:t>facebook</a:t>
                      </a:r>
                      <a:r>
                        <a:rPr lang="en-AU" sz="1100" dirty="0">
                          <a:latin typeface="+mn-lt"/>
                          <a:cs typeface="Calibri"/>
                        </a:rPr>
                        <a:t>.</a:t>
                      </a:r>
                    </a:p>
                    <a:p>
                      <a:pPr algn="ctr"/>
                      <a:r>
                        <a:rPr lang="en-AU" sz="1100" dirty="0">
                          <a:latin typeface="+mn-lt"/>
                          <a:cs typeface="Calibri"/>
                        </a:rPr>
                        <a:t>‘The difference between child in Australia and in Korea’ post on the </a:t>
                      </a:r>
                      <a:r>
                        <a:rPr lang="en-AU" sz="1100" dirty="0" err="1">
                          <a:latin typeface="+mn-lt"/>
                          <a:cs typeface="Calibri"/>
                        </a:rPr>
                        <a:t>facebook</a:t>
                      </a:r>
                      <a:r>
                        <a:rPr lang="en-AU" sz="1100" dirty="0">
                          <a:latin typeface="+mn-lt"/>
                          <a:cs typeface="Calibri"/>
                        </a:rPr>
                        <a:t>.</a:t>
                      </a:r>
                      <a:endParaRPr lang="en-US" sz="1100" dirty="0"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Information about the average salary of chef in Australia.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67"/>
          <p:cNvSpPr>
            <a:spLocks noChangeArrowheads="1"/>
          </p:cNvSpPr>
          <p:nvPr/>
        </p:nvSpPr>
        <p:spPr bwMode="auto">
          <a:xfrm>
            <a:off x="595313" y="1030733"/>
            <a:ext cx="82057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2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Target audience name: _</a:t>
            </a:r>
            <a:r>
              <a:rPr lang="en-US" altLang="fr-FR" sz="1200" dirty="0" err="1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Gildong</a:t>
            </a:r>
            <a:r>
              <a:rPr lang="en-US" altLang="fr-FR" sz="12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, Hong____________________________________________________ </a:t>
            </a:r>
          </a:p>
        </p:txBody>
      </p:sp>
    </p:spTree>
    <p:extLst>
      <p:ext uri="{BB962C8B-B14F-4D97-AF65-F5344CB8AC3E}">
        <p14:creationId xmlns:p14="http://schemas.microsoft.com/office/powerpoint/2010/main" val="514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86756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TARGET AUDIENCE CANVAS  #2 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515984"/>
              </p:ext>
            </p:extLst>
          </p:nvPr>
        </p:nvGraphicFramePr>
        <p:xfrm>
          <a:off x="273049" y="1443794"/>
          <a:ext cx="8594724" cy="5315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21112"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Target audience demographic and characteristics</a:t>
                      </a:r>
                      <a:r>
                        <a:rPr lang="en-US" sz="1100" baseline="0" dirty="0">
                          <a:latin typeface="Calibri"/>
                          <a:cs typeface="Calibri"/>
                        </a:rPr>
                        <a:t> 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 err="1">
                          <a:latin typeface="Calibri"/>
                          <a:cs typeface="Calibri"/>
                        </a:rPr>
                        <a:t>Chulsoo</a:t>
                      </a:r>
                      <a:r>
                        <a:rPr lang="en-US" sz="1100" dirty="0">
                          <a:latin typeface="Calibri"/>
                          <a:cs typeface="Calibri"/>
                        </a:rPr>
                        <a:t> is a 19 years old boy who’ve just failed to enroll the university that he wanted to go. He doesn’t seem like a out-going, sociable. He wants to have information of Australia Universities.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Goals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Getting overall 5.0 IELTS score,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Acquiring diploma certificate,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cs typeface="Calibri"/>
                        </a:rPr>
                        <a:t>Looking for a good university that has the law course that he can go, and to start to study in a university.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Buying process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 err="1">
                          <a:latin typeface="Calibri"/>
                          <a:cs typeface="Calibri"/>
                        </a:rPr>
                        <a:t>Chulsoo</a:t>
                      </a:r>
                      <a:r>
                        <a:rPr lang="en-US" sz="1100" dirty="0">
                          <a:latin typeface="Calibri"/>
                          <a:cs typeface="Calibri"/>
                        </a:rPr>
                        <a:t> contacted to a social media marketing staff via </a:t>
                      </a:r>
                      <a:r>
                        <a:rPr lang="en-US" sz="1100" dirty="0" err="1">
                          <a:latin typeface="Calibri"/>
                          <a:cs typeface="Calibri"/>
                        </a:rPr>
                        <a:t>facebook</a:t>
                      </a:r>
                      <a:r>
                        <a:rPr lang="en-US" sz="1100" dirty="0">
                          <a:latin typeface="Calibri"/>
                          <a:cs typeface="Calibri"/>
                        </a:rPr>
                        <a:t> messenger.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The staff suggested alternative way to study law.</a:t>
                      </a:r>
                    </a:p>
                    <a:p>
                      <a:pPr algn="ctr"/>
                      <a:r>
                        <a:rPr lang="en-US" sz="1100" dirty="0" err="1">
                          <a:latin typeface="Calibri"/>
                          <a:cs typeface="Calibri"/>
                        </a:rPr>
                        <a:t>Chulsoo’s</a:t>
                      </a:r>
                      <a:r>
                        <a:rPr lang="en-US" sz="1100" dirty="0">
                          <a:latin typeface="Calibri"/>
                          <a:cs typeface="Calibri"/>
                        </a:rPr>
                        <a:t> parents called to our agency.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They visited the office a couple of times to have a consultation.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Quoting.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Decision making.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Influencers/stakeholders</a:t>
                      </a:r>
                      <a:r>
                        <a:rPr lang="en-US" sz="1100" baseline="0" dirty="0">
                          <a:latin typeface="Calibri"/>
                          <a:cs typeface="Calibri"/>
                        </a:rPr>
                        <a:t>/buyer teams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Interviewee of the </a:t>
                      </a:r>
                      <a:r>
                        <a:rPr lang="en-US" sz="1100" dirty="0" err="1">
                          <a:latin typeface="Calibri"/>
                          <a:cs typeface="Calibri"/>
                        </a:rPr>
                        <a:t>youtube</a:t>
                      </a:r>
                      <a:r>
                        <a:rPr lang="en-US" sz="1100" dirty="0">
                          <a:latin typeface="Calibri"/>
                          <a:cs typeface="Calibri"/>
                        </a:rPr>
                        <a:t> video who have same experience as him, Marketing team, His parents, social media marketing staff, the consultant.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338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Timing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+mn-lt"/>
                          <a:cs typeface="Calibri"/>
                        </a:rPr>
                        <a:t>The season of Korea’s university entrance exam for 12 years students.</a:t>
                      </a:r>
                    </a:p>
                    <a:p>
                      <a:pPr algn="ctr"/>
                      <a:r>
                        <a:rPr lang="en-US" sz="1100" dirty="0">
                          <a:latin typeface="+mn-lt"/>
                          <a:cs typeface="Calibri"/>
                        </a:rPr>
                        <a:t>1 to 6 month.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Sales channels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Mixed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Social media networks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Facebook</a:t>
                      </a:r>
                    </a:p>
                    <a:p>
                      <a:pPr algn="ctr"/>
                      <a:r>
                        <a:rPr lang="en-US" sz="1100" dirty="0" err="1">
                          <a:latin typeface="Calibri"/>
                          <a:cs typeface="Calibri"/>
                        </a:rPr>
                        <a:t>youTube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6338"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Calibri"/>
                          <a:cs typeface="Calibri"/>
                        </a:rPr>
                        <a:t>Questions they ask the organization</a:t>
                      </a:r>
                    </a:p>
                    <a:p>
                      <a:pPr algn="ctr"/>
                      <a:endParaRPr lang="en-US" sz="1100" baseline="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Calibri"/>
                          <a:cs typeface="Calibri"/>
                        </a:rPr>
                        <a:t>How much is the average annual tuition fee of Australia Universities?</a:t>
                      </a:r>
                    </a:p>
                    <a:p>
                      <a:pPr algn="ctr"/>
                      <a:r>
                        <a:rPr lang="en-US" sz="1100" baseline="0" dirty="0">
                          <a:latin typeface="Calibri"/>
                          <a:cs typeface="Calibri"/>
                        </a:rPr>
                        <a:t>How much is enough for a living cost of international student?</a:t>
                      </a:r>
                    </a:p>
                    <a:p>
                      <a:pPr algn="ctr"/>
                      <a:r>
                        <a:rPr lang="en-US" sz="1100" baseline="0" dirty="0">
                          <a:latin typeface="Calibri"/>
                          <a:cs typeface="Calibri"/>
                        </a:rPr>
                        <a:t>How much does it cost for home-stay?</a:t>
                      </a:r>
                    </a:p>
                    <a:p>
                      <a:pPr algn="ctr"/>
                      <a:r>
                        <a:rPr lang="en-US" sz="1100" baseline="0" dirty="0">
                          <a:latin typeface="Calibri"/>
                          <a:cs typeface="Calibri"/>
                        </a:rPr>
                        <a:t>Isn’t it dangerous as an Asian in Australia in the view of racism?</a:t>
                      </a:r>
                    </a:p>
                    <a:p>
                      <a:pPr algn="ctr"/>
                      <a:r>
                        <a:rPr lang="en-US" sz="1100" baseline="0" dirty="0">
                          <a:latin typeface="Calibri"/>
                          <a:cs typeface="Calibri"/>
                        </a:rPr>
                        <a:t>Roughly, how long time will </a:t>
                      </a:r>
                      <a:r>
                        <a:rPr lang="en-US" sz="1100" baseline="0" dirty="0" err="1">
                          <a:latin typeface="Calibri"/>
                          <a:cs typeface="Calibri"/>
                        </a:rPr>
                        <a:t>Chulsoo</a:t>
                      </a:r>
                      <a:r>
                        <a:rPr lang="en-US" sz="1100" baseline="0" dirty="0">
                          <a:latin typeface="Calibri"/>
                          <a:cs typeface="Calibri"/>
                        </a:rPr>
                        <a:t> need to be good enough in English to attend English-based lectures?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Content/information that engages them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Videos of activities done by international students in Australia on </a:t>
                      </a:r>
                      <a:r>
                        <a:rPr lang="en-US" sz="1100" dirty="0" err="1">
                          <a:latin typeface="Calibri"/>
                          <a:cs typeface="Calibri"/>
                        </a:rPr>
                        <a:t>youTube</a:t>
                      </a:r>
                      <a:r>
                        <a:rPr lang="en-US" sz="1100" dirty="0">
                          <a:latin typeface="Calibri"/>
                          <a:cs typeface="Calibri"/>
                        </a:rPr>
                        <a:t>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An video of the interview of people who had had same experience as him and studied in Australia instead.</a:t>
                      </a:r>
                    </a:p>
                    <a:p>
                      <a:pPr algn="ctr"/>
                      <a:r>
                        <a:rPr lang="en-US" sz="1100" dirty="0">
                          <a:latin typeface="+mn-lt"/>
                          <a:cs typeface="Calibri"/>
                        </a:rPr>
                        <a:t>Education seminar by Australia immigration.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67"/>
          <p:cNvSpPr>
            <a:spLocks noChangeArrowheads="1"/>
          </p:cNvSpPr>
          <p:nvPr/>
        </p:nvSpPr>
        <p:spPr bwMode="auto">
          <a:xfrm>
            <a:off x="595313" y="1030733"/>
            <a:ext cx="82057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2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Target audience name: _</a:t>
            </a:r>
            <a:r>
              <a:rPr lang="en-US" altLang="fr-FR" sz="1200" dirty="0" err="1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Chulsoo</a:t>
            </a:r>
            <a:r>
              <a:rPr lang="en-US" altLang="fr-FR" sz="12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, </a:t>
            </a:r>
            <a:r>
              <a:rPr lang="en-US" altLang="fr-FR" sz="1200" dirty="0" err="1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Ahn</a:t>
            </a:r>
            <a:r>
              <a:rPr lang="en-US" altLang="fr-FR" sz="12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____________________________________________ </a:t>
            </a:r>
          </a:p>
        </p:txBody>
      </p:sp>
    </p:spTree>
    <p:extLst>
      <p:ext uri="{BB962C8B-B14F-4D97-AF65-F5344CB8AC3E}">
        <p14:creationId xmlns:p14="http://schemas.microsoft.com/office/powerpoint/2010/main" val="2504332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STRATEGIC IDEAS 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033618"/>
              </p:ext>
            </p:extLst>
          </p:nvPr>
        </p:nvGraphicFramePr>
        <p:xfrm>
          <a:off x="275553" y="1295563"/>
          <a:ext cx="9442575" cy="6073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8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8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3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Primary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Objective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Category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Content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Ideas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Second Marketing Benefits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Increase the followers on Facebook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Case study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Make ‘Campus life of Sydney’ Video.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number of online consultation is increased.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video has been shared 58 times.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Increase brand awareness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How to guides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Post ‘How to fight for the right as a tenant and a customer in Australia.’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number of followers is increased.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It got lots of comments on the post.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Increase brand awareness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How to guides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Post ‘How to save money for living in Australia’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number of followers is increased.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It got lots of comments on the post and people shared their idea by comments.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post has been shared 106 times.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Increase brand awareness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Important information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Post ‘What Australia law differs from Korean Law?’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post has been shared 77 times and it’s introduced on Korean popular Facebook group.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Increase brand awareness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Proactive community management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Start a Facebook group to help people suffering by unexpected accident in Australia.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group has been introduced in different groups or websites many times.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Korean-times made a news for this group.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601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STRATEGY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720530"/>
              </p:ext>
            </p:extLst>
          </p:nvPr>
        </p:nvGraphicFramePr>
        <p:xfrm>
          <a:off x="275553" y="1295563"/>
          <a:ext cx="8592226" cy="6287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63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Strategic Initiatives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Campaign/always on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Content Idea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Social media network(s)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Frequency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(must run over at least 3 weeks)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Key Performance Indicators (KPIs)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KPI Targets (per month)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093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/>
                          <a:ea typeface="ＭＳ 明朝"/>
                          <a:cs typeface="Calibri"/>
                        </a:rPr>
                        <a:t>Always-on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Make posts to introduce ‘Good, Respectful Workplace’ for people in Sydney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Blog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Once a month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number of shares.</a:t>
                      </a:r>
                    </a:p>
                    <a:p>
                      <a:pPr mar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100 shares for a post.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9093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/>
                          <a:ea typeface="ＭＳ 明朝"/>
                          <a:cs typeface="Calibri"/>
                        </a:rPr>
                        <a:t>Always-on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Make posts for introducing some good deals(especially seasonal items)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Instagram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 err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youTube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/>
                        <a:buNone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1-5 times by every quarter.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number of shares.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number of comments.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increased number of followers or something like that.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100 shares for every content.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100 comments for every content.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Get 100 more follower or something like that whenever making a content.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9093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/>
                          <a:ea typeface="ＭＳ 明朝"/>
                          <a:cs typeface="Calibri"/>
                        </a:rPr>
                        <a:t>Campaign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Refer a friend to receive $200 voucher for you and your friend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Twitter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Instagram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A month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Post clicks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 number of shares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200 clicks</a:t>
                      </a:r>
                    </a:p>
                    <a:p>
                      <a:pPr marL="171450" indent="-17145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30 shares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19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STRATEGY SUMMARY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518695"/>
              </p:ext>
            </p:extLst>
          </p:nvPr>
        </p:nvGraphicFramePr>
        <p:xfrm>
          <a:off x="275553" y="1295563"/>
          <a:ext cx="8592224" cy="517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03512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Category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Facebook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Twitter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LinkedIn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Instagram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 err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Pinterest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Google+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YouTube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Owned media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i="1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i="1" dirty="0">
                        <a:solidFill>
                          <a:srgbClr val="00C7BA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Promotional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Third party media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Paid Media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Community Management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518E9DB-BA26-4ECF-A263-DE852359DBF0}"/>
                  </a:ext>
                </a:extLst>
              </p14:cNvPr>
              <p14:cNvContentPartPr/>
              <p14:nvPr/>
            </p14:nvContentPartPr>
            <p14:xfrm>
              <a:off x="1945580" y="2449850"/>
              <a:ext cx="264240" cy="266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518E9DB-BA26-4ECF-A263-DE852359DB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940" y="2441210"/>
                <a:ext cx="2818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DC39118-79EE-4905-96EA-5ABE9C670903}"/>
                  </a:ext>
                </a:extLst>
              </p14:cNvPr>
              <p14:cNvContentPartPr/>
              <p14:nvPr/>
            </p14:nvContentPartPr>
            <p14:xfrm>
              <a:off x="2850980" y="2263010"/>
              <a:ext cx="609480" cy="475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DC39118-79EE-4905-96EA-5ABE9C6709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1980" y="2254010"/>
                <a:ext cx="62712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82A296E-3268-4207-B8D3-FDAE23B51459}"/>
                  </a:ext>
                </a:extLst>
              </p14:cNvPr>
              <p14:cNvContentPartPr/>
              <p14:nvPr/>
            </p14:nvContentPartPr>
            <p14:xfrm>
              <a:off x="4997300" y="2361650"/>
              <a:ext cx="333360" cy="206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82A296E-3268-4207-B8D3-FDAE23B514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8300" y="2353010"/>
                <a:ext cx="3510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A30E27C-062D-488E-A5F7-FB66AD9C7C0F}"/>
                  </a:ext>
                </a:extLst>
              </p14:cNvPr>
              <p14:cNvContentPartPr/>
              <p14:nvPr/>
            </p14:nvContentPartPr>
            <p14:xfrm>
              <a:off x="7156220" y="2285690"/>
              <a:ext cx="356040" cy="392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A30E27C-062D-488E-A5F7-FB66AD9C7C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7220" y="2277050"/>
                <a:ext cx="3736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279F634-5DD0-4B66-91D5-1C8109FB1EAB}"/>
                  </a:ext>
                </a:extLst>
              </p14:cNvPr>
              <p14:cNvContentPartPr/>
              <p14:nvPr/>
            </p14:nvContentPartPr>
            <p14:xfrm>
              <a:off x="1917500" y="3354530"/>
              <a:ext cx="420480" cy="238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279F634-5DD0-4B66-91D5-1C8109FB1E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08500" y="3345890"/>
                <a:ext cx="4381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444FC03-8F46-434A-A946-8D65F06C7875}"/>
                  </a:ext>
                </a:extLst>
              </p14:cNvPr>
              <p14:cNvContentPartPr/>
              <p14:nvPr/>
            </p14:nvContentPartPr>
            <p14:xfrm>
              <a:off x="3022340" y="3286490"/>
              <a:ext cx="600840" cy="361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444FC03-8F46-434A-A946-8D65F06C78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13340" y="3277850"/>
                <a:ext cx="6184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E1462D4-BE75-48B3-A935-EC77CF84085F}"/>
                  </a:ext>
                </a:extLst>
              </p14:cNvPr>
              <p14:cNvContentPartPr/>
              <p14:nvPr/>
            </p14:nvContentPartPr>
            <p14:xfrm>
              <a:off x="2946020" y="4085690"/>
              <a:ext cx="437040" cy="268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E1462D4-BE75-48B3-A935-EC77CF84085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37020" y="4077050"/>
                <a:ext cx="4546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70E7398-E7F0-40C5-8E82-EAFBF773784E}"/>
                  </a:ext>
                </a:extLst>
              </p14:cNvPr>
              <p14:cNvContentPartPr/>
              <p14:nvPr/>
            </p14:nvContentPartPr>
            <p14:xfrm>
              <a:off x="1783940" y="4996850"/>
              <a:ext cx="360360" cy="23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70E7398-E7F0-40C5-8E82-EAFBF773784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74940" y="4988210"/>
                <a:ext cx="37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3867133-30C5-4602-B254-8450F438514A}"/>
                  </a:ext>
                </a:extLst>
              </p14:cNvPr>
              <p14:cNvContentPartPr/>
              <p14:nvPr/>
            </p14:nvContentPartPr>
            <p14:xfrm>
              <a:off x="4127180" y="5850050"/>
              <a:ext cx="307800" cy="288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3867133-30C5-4602-B254-8450F43851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18180" y="5841410"/>
                <a:ext cx="325440" cy="30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431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BUDGET OVERVIEW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37252"/>
              </p:ext>
            </p:extLst>
          </p:nvPr>
        </p:nvGraphicFramePr>
        <p:xfrm>
          <a:off x="280736" y="1296739"/>
          <a:ext cx="8587041" cy="54742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45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Campaign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Expense Category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Expense Item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Forecasted Monthly Budget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Reporting Frequency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Budget Approval 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Overall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Strategy/Management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Strategy consultation/Social media management platform community manager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$500/$500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Monthly/Monthly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Agency Boss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Campaign 1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Content Creation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Interviewer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Copywriter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$200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$150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Monthly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Marketing Director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Campaign 2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Content Creation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Copywriter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$100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Every quarter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Marketing Director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Campaign 3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Content Creation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Copywriter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Graphic Designer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$200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$300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Per Campaign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Marketing Director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014">
                <a:tc gridSpan="3">
                  <a:txBody>
                    <a:bodyPr/>
                    <a:lstStyle/>
                    <a:p>
                      <a:pPr marL="228600" algn="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Totals</a:t>
                      </a:r>
                      <a:r>
                        <a:rPr lang="en-AU" sz="1100" kern="1200" dirty="0">
                          <a:solidFill>
                            <a:srgbClr val="6699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___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900" kern="1200" dirty="0">
                          <a:solidFill>
                            <a:srgbClr val="333333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 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900" kern="1200" dirty="0">
                          <a:solidFill>
                            <a:srgbClr val="333333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 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67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Times New Roman" panose="02020603050405020304" pitchFamily="18" charset="0"/>
              </a:rPr>
              <a:t> Stage 3.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" panose="020B0606030504020204" pitchFamily="34" charset="0"/>
              </a:rPr>
              <a:t>MAINSTREAM SOCIAL MARKETING IMPLEMENTATION PLAN</a:t>
            </a:r>
          </a:p>
        </p:txBody>
      </p:sp>
    </p:spTree>
    <p:extLst>
      <p:ext uri="{BB962C8B-B14F-4D97-AF65-F5344CB8AC3E}">
        <p14:creationId xmlns:p14="http://schemas.microsoft.com/office/powerpoint/2010/main" val="5446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IMPLEMENTATION PLAN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605358"/>
              </p:ext>
            </p:extLst>
          </p:nvPr>
        </p:nvGraphicFramePr>
        <p:xfrm>
          <a:off x="273051" y="1228729"/>
          <a:ext cx="8594725" cy="52387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4277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Campaign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Actions required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Task owner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Start date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End date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49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#1</a:t>
                      </a:r>
                    </a:p>
                  </a:txBody>
                  <a:tcP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i="0" dirty="0">
                          <a:latin typeface="Calibri"/>
                          <a:cs typeface="Calibri"/>
                        </a:rPr>
                        <a:t>Collect information from working holiday workers or other people in Sydney and organize interview.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i="0" dirty="0">
                          <a:latin typeface="Calibri"/>
                          <a:cs typeface="Calibri"/>
                        </a:rPr>
                        <a:t>Look for a copywriter.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i="0" dirty="0">
                          <a:latin typeface="Calibri"/>
                          <a:cs typeface="Calibri"/>
                        </a:rPr>
                        <a:t>Kim(Marketing staff)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i="0" dirty="0">
                          <a:latin typeface="Calibri"/>
                          <a:cs typeface="Calibri"/>
                        </a:rPr>
                        <a:t>20/5/2018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endParaRPr lang="en-US" sz="1100" i="0" baseline="0" dirty="0">
                        <a:latin typeface="Calibri"/>
                        <a:cs typeface="Calibri"/>
                      </a:endParaRPr>
                    </a:p>
                    <a:p>
                      <a:pPr marL="0" indent="0" algn="ctr">
                        <a:buFont typeface="Arial"/>
                        <a:buNone/>
                      </a:pPr>
                      <a:r>
                        <a:rPr lang="en-US" sz="1100" i="0" baseline="0" dirty="0">
                          <a:latin typeface="Calibri"/>
                          <a:cs typeface="Calibri"/>
                        </a:rPr>
                        <a:t>N/A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49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#2</a:t>
                      </a:r>
                    </a:p>
                  </a:txBody>
                  <a:tcP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Search good deal items in the Aussie market, especially items that are needed in specific season and compare the price between them.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Park(Marketing staff)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20/5/2018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N/A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49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#3</a:t>
                      </a:r>
                    </a:p>
                  </a:txBody>
                  <a:tcP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Look for a graphic designer to make an image for Instagram and </a:t>
                      </a:r>
                      <a:r>
                        <a:rPr lang="en-US" sz="1100" dirty="0" err="1">
                          <a:latin typeface="Calibri"/>
                          <a:cs typeface="Calibri"/>
                        </a:rPr>
                        <a:t>facebook</a:t>
                      </a:r>
                      <a:r>
                        <a:rPr lang="en-US" sz="1100" dirty="0">
                          <a:latin typeface="Calibri"/>
                          <a:cs typeface="Calibri"/>
                        </a:rPr>
                        <a:t>,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Look for a partnership for vouchers.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Choi(Marketing Director)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20/5/2018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31/12/2018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67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6226" y="2576056"/>
            <a:ext cx="3892936" cy="428194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 err="1">
                <a:latin typeface="Calibri"/>
                <a:cs typeface="Calibri"/>
              </a:rPr>
              <a:t>Organisation</a:t>
            </a:r>
            <a:r>
              <a:rPr lang="en-US" sz="1500" dirty="0">
                <a:latin typeface="Calibri"/>
                <a:cs typeface="Calibri"/>
              </a:rPr>
              <a:t> overview and research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/>
                <a:cs typeface="Calibri"/>
              </a:rPr>
              <a:t>Mainstream social media marketing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/>
                <a:cs typeface="Calibri"/>
              </a:rPr>
              <a:t>Implementation plan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9253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AUDIENCE FEEDBACK PROCEDURE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1818"/>
              </p:ext>
            </p:extLst>
          </p:nvPr>
        </p:nvGraphicFramePr>
        <p:xfrm>
          <a:off x="273046" y="1268414"/>
          <a:ext cx="8594728" cy="594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1841"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Type of comment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Enquiry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Positive comment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Neutral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Negative comment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Genuine feedback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Negative comments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Offensive/spam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Serious issue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947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Description</a:t>
                      </a:r>
                      <a:endParaRPr lang="en-AU" sz="120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General questions about services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Positive comments about the agency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Neutral comments about the agency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Actual and valid feedback from a client or customer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A comment from an angry customer who is trying to battle the profile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Use of foul and malicious language, inappropriate ‘spam’ comment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Involves legal actions, threats, breach of confidentially, blackmail, etc.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947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Example</a:t>
                      </a:r>
                      <a:endParaRPr lang="en-AU" sz="120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Can you quote for Certificate III cookery course in Le Cordon Blu?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Thank you for this post. I solved my problem seeing this!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Good day to die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 think some your opinions in your post can cause a quarrel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Your company charge higher cost than all others!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Lonely? Come here to make you warm-&gt;&gt;&gt; http://goo.gl/tinder333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 hurt my eyes as seeing your profile picture! My lawyer will contact you soon.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1947">
                <a:tc rowSpan="3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Recommended response and action</a:t>
                      </a:r>
                      <a:endParaRPr lang="en-AU" sz="120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Provide clear and concise answer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Express gratitude for the positive comment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Leave funny reply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Take a screenshot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Take a screenshot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Remove the comment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Take a screenshot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19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Try to make a customer to come to the office.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Share positive feedback on social media networks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Offer apologies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Offer apologies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Leave funny reply below</a:t>
                      </a:r>
                    </a:p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(</a:t>
                      </a:r>
                      <a:r>
                        <a:rPr lang="en-AU" sz="1200" dirty="0" err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e.g</a:t>
                      </a: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I’m coming…&lt;3)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Escalate to senior management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19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Provide assurance that their feedback will be taken into consideration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Ask them back which exact point is the one that they feel bad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Refer to the management/legal department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457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234063"/>
              </p:ext>
            </p:extLst>
          </p:nvPr>
        </p:nvGraphicFramePr>
        <p:xfrm>
          <a:off x="275552" y="1228725"/>
          <a:ext cx="8592223" cy="52639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4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0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5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0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Social Media Management</a:t>
                      </a:r>
                      <a:r>
                        <a:rPr lang="en-US" sz="1100" b="0" baseline="0" dirty="0">
                          <a:latin typeface="Calibri"/>
                          <a:cs typeface="Calibri"/>
                        </a:rPr>
                        <a:t> Platform</a:t>
                      </a:r>
                      <a:endParaRPr lang="en-US" sz="11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Disadvantages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Price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Selection (tick which will be </a:t>
                      </a:r>
                      <a:r>
                        <a:rPr lang="en-US" sz="1100" b="0" dirty="0" err="1">
                          <a:latin typeface="Calibri"/>
                          <a:cs typeface="Calibri"/>
                        </a:rPr>
                        <a:t>utilised</a:t>
                      </a:r>
                      <a:r>
                        <a:rPr lang="en-US" sz="1100" b="0" dirty="0">
                          <a:latin typeface="Calibri"/>
                          <a:cs typeface="Calibri"/>
                        </a:rPr>
                        <a:t> for this </a:t>
                      </a:r>
                      <a:r>
                        <a:rPr lang="en-US" sz="1100" b="0" dirty="0" err="1">
                          <a:latin typeface="Calibri"/>
                          <a:cs typeface="Calibri"/>
                        </a:rPr>
                        <a:t>organisation</a:t>
                      </a:r>
                      <a:r>
                        <a:rPr lang="en-US" sz="1100" b="0" dirty="0"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617">
                <a:tc>
                  <a:txBody>
                    <a:bodyPr/>
                    <a:lstStyle/>
                    <a:p>
                      <a:r>
                        <a:rPr lang="en-US" sz="1100" i="1" dirty="0">
                          <a:latin typeface="Calibri"/>
                          <a:cs typeface="Calibri"/>
                        </a:rPr>
                        <a:t>Facebook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Large scope of audience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Can post various types of contents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Specific target market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Can communicate with  customers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Loss of control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Cost of maintenance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There is not a fixed cost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r>
                        <a:rPr lang="en-US" sz="1100" i="1" dirty="0">
                          <a:latin typeface="Calibri"/>
                          <a:cs typeface="Calibri"/>
                        </a:rPr>
                        <a:t>Instagram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Build brand image that you want to achieve with photos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Free Advertising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Reaching target market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Difficulty to deliver the meaning that you meant to audience.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Can’t reach audience who use windows OS phone.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There is not a fixed cost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/>
                          <a:cs typeface="Calibri"/>
                        </a:rPr>
                        <a:t>youTube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 audience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well designed video may cause positive effect on google search ranking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more information than a post and an image.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Competition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advertising cost than other platforms</a:t>
                      </a:r>
                      <a:endParaRPr lang="en-US" sz="1100" dirty="0">
                        <a:latin typeface="+mn-lt"/>
                        <a:cs typeface="Calibri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guarantee of desired outcomes</a:t>
                      </a:r>
                    </a:p>
                    <a:p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 per view with an average cost per view ranging from $10-$30 (per thousand) with the option to have your ad in four standard ad formats.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5453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MANAGEMENT PLATFORM EVALUATION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8FA0E5-6D76-440E-A9C2-3DA4018F2B7F}"/>
                  </a:ext>
                </a:extLst>
              </p14:cNvPr>
              <p14:cNvContentPartPr/>
              <p14:nvPr/>
            </p14:nvContentPartPr>
            <p14:xfrm>
              <a:off x="7892780" y="2323490"/>
              <a:ext cx="540720" cy="38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8FA0E5-6D76-440E-A9C2-3DA4018F2B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3780" y="2314850"/>
                <a:ext cx="5583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62821B-FE03-4F1C-88B8-49D27B0EEB21}"/>
                  </a:ext>
                </a:extLst>
              </p14:cNvPr>
              <p14:cNvContentPartPr/>
              <p14:nvPr/>
            </p14:nvContentPartPr>
            <p14:xfrm>
              <a:off x="7905380" y="3904610"/>
              <a:ext cx="420840" cy="53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62821B-FE03-4F1C-88B8-49D27B0EEB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6380" y="3895970"/>
                <a:ext cx="438480" cy="54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671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2423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STRATEGY MANAGEMENT SCHEDULE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03148"/>
              </p:ext>
            </p:extLst>
          </p:nvPr>
        </p:nvGraphicFramePr>
        <p:xfrm>
          <a:off x="241304" y="1228724"/>
          <a:ext cx="8626473" cy="74345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4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34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Campaign Name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Content Strategy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Date / Time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Social Media Networks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Imagery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Target Audience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Resources Required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Campaign Manager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KPI Targets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317">
                <a:tc rowSpan="3">
                  <a:txBody>
                    <a:bodyPr/>
                    <a:lstStyle/>
                    <a:p>
                      <a:pPr marL="0" indent="0" algn="l" fontAlgn="ctr">
                        <a:buFont typeface="Wingdings" charset="2"/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Good, Respectful workplace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Increase traffic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Expose brand name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20/5/2018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Facebook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Calibri"/>
                          <a:cs typeface="Calibri"/>
                        </a:rPr>
                        <a:t>Imagery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20-40 years old Koreans in Sydney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Cost for survey and interview,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Copywriter, Photographer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Kim(Marketing staff)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Traffic increasing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20/5/2018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Naver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Blog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20-40 years old Koreans in Sydney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Cost for survey and interview,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Copywriter, Photographer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Kim(Marketing staff)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Visits increasing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20/5/2018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youTube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20-40 years old Koreans in Sydney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Cost for survey and interview,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Copywriter, Photographer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, Video Editor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Kim(Marketing staff)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Views increasing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317">
                <a:tc rowSpan="3">
                  <a:txBody>
                    <a:bodyPr/>
                    <a:lstStyle/>
                    <a:p>
                      <a:pPr marL="0" indent="0" algn="l" fontAlgn="ctr">
                        <a:buFont typeface="Wingdings" charset="2"/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Find ‘REAL’ Hot Deals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Increase traffic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Expose brand name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30/5/2018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Facebook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Calibri"/>
                          <a:cs typeface="Calibri"/>
                        </a:rPr>
                        <a:t>Imagery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20-60 years old Koreans in Sydney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The item which is proper for this campaign,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Graphic designer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Park(Marketing staff)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Traffic increasing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30/5/2018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Naver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Blog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20-60 years old Koreans in Sydney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The item which is proper for this campaign,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Graphic designer,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Copywriter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Park(Marketing staff)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Traffic increasing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9317">
                <a:tc rowSpan="3">
                  <a:txBody>
                    <a:bodyPr/>
                    <a:lstStyle/>
                    <a:p>
                      <a:pPr marL="0" indent="0" algn="l" fontAlgn="ctr">
                        <a:buFont typeface="Wingdings" charset="2"/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Refer a friend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Increase sales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30/5/2018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Facebook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strike="noStrike" dirty="0">
                          <a:effectLst/>
                          <a:latin typeface="Calibri"/>
                          <a:cs typeface="Calibri"/>
                        </a:rPr>
                        <a:t>Imagery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20-40 years old Koreans in Sydney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The partnership voucher, Graphic designer, Copywriter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Choi(Marketing Director)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Increased sales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30/5/2018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Instagram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20-40 years old Koreans in Sydney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The partnership voucher, Graphic designer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Choi(Marketing Director)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Increased sales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473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CAMPAIGN 1 CONTENT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55039"/>
              </p:ext>
            </p:extLst>
          </p:nvPr>
        </p:nvGraphicFramePr>
        <p:xfrm>
          <a:off x="273050" y="1604211"/>
          <a:ext cx="8594725" cy="4863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262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lang="en-US" sz="1100" b="0" baseline="0" dirty="0">
                          <a:latin typeface="Calibri"/>
                          <a:cs typeface="Calibri"/>
                        </a:rPr>
                        <a:t> media network</a:t>
                      </a:r>
                      <a:endParaRPr lang="en-US" sz="11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145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Facebook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Link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Have you ever heard </a:t>
                      </a:r>
                      <a:r>
                        <a:rPr lang="en-US" sz="1100" i="0" dirty="0" err="1">
                          <a:latin typeface="Calibri"/>
                          <a:cs typeface="Calibri"/>
                        </a:rPr>
                        <a:t>Kanghodong</a:t>
                      </a:r>
                      <a:r>
                        <a:rPr lang="en-US" sz="1100" i="0" dirty="0">
                          <a:latin typeface="Calibri"/>
                          <a:cs typeface="Calibri"/>
                        </a:rPr>
                        <a:t> 678? It’s one of the best workplace in Sydney! Read more</a:t>
                      </a:r>
                    </a:p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http://blog.naver.com/jungedu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Blog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n-lt"/>
                          <a:cs typeface="Calibri"/>
                        </a:rPr>
                        <a:t>5 Reasons why </a:t>
                      </a:r>
                      <a:r>
                        <a:rPr lang="en-US" sz="1100" i="0" dirty="0" err="1">
                          <a:latin typeface="+mn-lt"/>
                          <a:cs typeface="Calibri"/>
                        </a:rPr>
                        <a:t>Kanghodong</a:t>
                      </a:r>
                      <a:r>
                        <a:rPr lang="en-US" sz="1100" i="0" dirty="0">
                          <a:latin typeface="+mn-lt"/>
                          <a:cs typeface="Calibri"/>
                        </a:rPr>
                        <a:t> is one of the best place to work in Sydney.</a:t>
                      </a:r>
                    </a:p>
                    <a:p>
                      <a:pPr algn="ctr"/>
                      <a:endParaRPr lang="en-US" sz="1100" i="0" dirty="0"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i="0" dirty="0">
                          <a:latin typeface="+mn-lt"/>
                          <a:cs typeface="Calibri"/>
                        </a:rPr>
                        <a:t>The interviewee testimonials.</a:t>
                      </a:r>
                    </a:p>
                    <a:p>
                      <a:pPr algn="ctr"/>
                      <a:r>
                        <a:rPr lang="en-US" sz="1100" i="0" dirty="0">
                          <a:latin typeface="+mn-lt"/>
                          <a:cs typeface="Calibri"/>
                        </a:rPr>
                        <a:t>Explain 5 reasons why.</a:t>
                      </a:r>
                    </a:p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Instagram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Image</a:t>
                      </a:r>
                    </a:p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Link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n-lt"/>
                          <a:cs typeface="Calibri"/>
                        </a:rPr>
                        <a:t>Have you ever heard </a:t>
                      </a:r>
                      <a:r>
                        <a:rPr lang="en-US" sz="1100" i="0" dirty="0" err="1">
                          <a:latin typeface="+mn-lt"/>
                          <a:cs typeface="Calibri"/>
                        </a:rPr>
                        <a:t>Kanghodong</a:t>
                      </a:r>
                      <a:r>
                        <a:rPr lang="en-US" sz="1100" i="0" dirty="0">
                          <a:latin typeface="+mn-lt"/>
                          <a:cs typeface="Calibri"/>
                        </a:rPr>
                        <a:t> 678? It’s one of the best workplace in Sydney! Read more</a:t>
                      </a:r>
                    </a:p>
                    <a:p>
                      <a:pPr algn="ctr"/>
                      <a:r>
                        <a:rPr lang="en-US" sz="1100" i="0" dirty="0">
                          <a:latin typeface="+mn-lt"/>
                          <a:cs typeface="Calibri"/>
                        </a:rPr>
                        <a:t>http://blog.naver.com/jungedu</a:t>
                      </a:r>
                    </a:p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Calibri"/>
                <a:ea typeface="Times New Roman" panose="02020603050405020304" pitchFamily="18" charset="0"/>
                <a:cs typeface="Calibri"/>
              </a:rPr>
              <a:t>Detail the content for the first campaign of the mainstream social media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0EA01-645E-4FA3-82D4-CE0CDC690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3" y="2498758"/>
            <a:ext cx="1366837" cy="987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4BA12-92DD-4652-BE9E-BCADF273E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3" y="3879138"/>
            <a:ext cx="1366837" cy="987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819943-86F0-429D-8240-1176E50D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2" y="5287551"/>
            <a:ext cx="1366837" cy="98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CAMPAIGN 2 CONTENT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Calibri"/>
                <a:ea typeface="Times New Roman" panose="02020603050405020304" pitchFamily="18" charset="0"/>
                <a:cs typeface="Calibri"/>
              </a:rPr>
              <a:t>Detail the content for the second campaign of the mainstream social media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380976"/>
              </p:ext>
            </p:extLst>
          </p:nvPr>
        </p:nvGraphicFramePr>
        <p:xfrm>
          <a:off x="273050" y="1604211"/>
          <a:ext cx="8594725" cy="50582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262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lang="en-US" sz="1100" b="0" baseline="0" dirty="0">
                          <a:latin typeface="Calibri"/>
                          <a:cs typeface="Calibri"/>
                        </a:rPr>
                        <a:t> media network</a:t>
                      </a:r>
                      <a:endParaRPr lang="en-US" sz="11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145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Facebook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The items that you must have in Summer in Sydney!</a:t>
                      </a:r>
                    </a:p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Read more…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Instagram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Image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+mn-lt"/>
                          <a:cs typeface="Calibri"/>
                        </a:rPr>
                        <a:t>The items that you must have in Summer in Sydney!</a:t>
                      </a:r>
                    </a:p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&lt;Short version video(1min)&gt;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 err="1">
                          <a:latin typeface="Calibri"/>
                          <a:cs typeface="Calibri"/>
                        </a:rPr>
                        <a:t>youTube</a:t>
                      </a: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Video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+mn-lt"/>
                          <a:cs typeface="Calibri"/>
                        </a:rPr>
                        <a:t>The items that you must have in Summer in Sydney!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+mn-lt"/>
                          <a:cs typeface="Calibri"/>
                        </a:rPr>
                        <a:t>&lt;Long version video(5min)&gt;</a:t>
                      </a:r>
                    </a:p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Compare 3 good surfing board to buy</a:t>
                      </a:r>
                    </a:p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Compare 3 good swimwear shops in Sydney</a:t>
                      </a:r>
                    </a:p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Compare 3 good travel package to sea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B217184-14E1-4AA3-80D9-177DEC7C1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38" y="2460356"/>
            <a:ext cx="1425828" cy="116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AD639-FDD9-41F4-8441-610AE863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38" y="3769921"/>
            <a:ext cx="1425828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0667E-344F-4E96-87B7-F70B171E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38" y="5105414"/>
            <a:ext cx="1425828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57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CAMPAIGN 3 CONTENT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Calibri"/>
                <a:ea typeface="Times New Roman" panose="02020603050405020304" pitchFamily="18" charset="0"/>
                <a:cs typeface="Calibri"/>
              </a:rPr>
              <a:t>Detail the content for the third campaign of the mainstream social media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84306"/>
              </p:ext>
            </p:extLst>
          </p:nvPr>
        </p:nvGraphicFramePr>
        <p:xfrm>
          <a:off x="273050" y="1604211"/>
          <a:ext cx="8594725" cy="50529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262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lang="en-US" sz="1100" b="0" baseline="0" dirty="0">
                          <a:latin typeface="Calibri"/>
                          <a:cs typeface="Calibri"/>
                        </a:rPr>
                        <a:t> media network</a:t>
                      </a:r>
                      <a:endParaRPr lang="en-US" sz="11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145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Facebook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Give $200 voucher to your friend and yourself</a:t>
                      </a:r>
                    </a:p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Are you or your friend planning to apply Student visa? Get qualified good service and $200 voucher as well!</a:t>
                      </a:r>
                    </a:p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&lt;image&gt;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Twitter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Copywrite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+mn-lt"/>
                          <a:cs typeface="Calibri"/>
                        </a:rPr>
                        <a:t>Student Visa? Give $200 voucher to your friend and yourself </a:t>
                      </a:r>
                      <a:r>
                        <a:rPr lang="en-US" sz="1100" i="0" dirty="0">
                          <a:latin typeface="+mn-lt"/>
                          <a:cs typeface="Calibri"/>
                          <a:sym typeface="Wingdings" panose="05000000000000000000" pitchFamily="2" charset="2"/>
                        </a:rPr>
                        <a:t> http://goo.gl/dk3Kdi</a:t>
                      </a:r>
                      <a:endParaRPr lang="en-US" sz="1100" i="0" dirty="0">
                        <a:latin typeface="+mn-lt"/>
                        <a:cs typeface="Calibri"/>
                      </a:endParaRPr>
                    </a:p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Instagram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Calibri"/>
                          <a:cs typeface="Calibri"/>
                        </a:rPr>
                        <a:t>Image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+mn-lt"/>
                          <a:cs typeface="Calibri"/>
                        </a:rPr>
                        <a:t>Give $200 voucher to your friend and yourself</a:t>
                      </a:r>
                    </a:p>
                    <a:p>
                      <a:pPr algn="ctr"/>
                      <a:endParaRPr lang="en-US" sz="1100" i="0" dirty="0"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i="0" dirty="0">
                          <a:latin typeface="+mn-lt"/>
                          <a:cs typeface="Calibri"/>
                        </a:rPr>
                        <a:t>Are you or your friend planning to apply Student visa? Get qualified good service and $200 voucher as well!</a:t>
                      </a:r>
                    </a:p>
                    <a:p>
                      <a:pPr algn="ctr"/>
                      <a:r>
                        <a:rPr lang="en-US" sz="1100" i="0" dirty="0">
                          <a:latin typeface="+mn-lt"/>
                          <a:cs typeface="Calibri"/>
                        </a:rPr>
                        <a:t>&lt;image&gt;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65401A0-0C9A-4C25-BF43-CBB1EE6B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14" y="2441315"/>
            <a:ext cx="1246736" cy="1153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8C783A-756E-4E15-BFA5-50ACA677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14" y="3785321"/>
            <a:ext cx="1246736" cy="1153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399FCF-1EB9-43FD-A65A-DDC8A07C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14" y="5152702"/>
            <a:ext cx="1246736" cy="11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5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C7BA"/>
                </a:solidFill>
              </a:rPr>
              <a:t>SMMMSM502A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725452" cy="520541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Make </a:t>
            </a:r>
          </a:p>
          <a:p>
            <a:pPr>
              <a:spcBef>
                <a:spcPts val="0"/>
              </a:spcBef>
            </a:pPr>
            <a:r>
              <a:rPr lang="en-US" dirty="0"/>
              <a:t>An</a:t>
            </a:r>
          </a:p>
          <a:p>
            <a:pPr>
              <a:spcBef>
                <a:spcPts val="0"/>
              </a:spcBef>
            </a:pPr>
            <a:r>
              <a:rPr lang="en-US" dirty="0"/>
              <a:t>Impact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000" b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Times New Roman" panose="02020603050405020304" pitchFamily="18" charset="0"/>
              </a:rPr>
              <a:t> Stage 1. </a:t>
            </a:r>
          </a:p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" panose="020B0606030504020204" pitchFamily="34" charset="0"/>
              </a:rPr>
              <a:t>O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" panose="020B0606030504020204" pitchFamily="34" charset="0"/>
              </a:rPr>
              <a:t>rganisation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" panose="020B0606030504020204" pitchFamily="34" charset="0"/>
              </a:rPr>
              <a:t> OVERVIEW AND RESEARCH</a:t>
            </a:r>
          </a:p>
        </p:txBody>
      </p:sp>
    </p:spTree>
    <p:extLst>
      <p:ext uri="{BB962C8B-B14F-4D97-AF65-F5344CB8AC3E}">
        <p14:creationId xmlns:p14="http://schemas.microsoft.com/office/powerpoint/2010/main" val="9750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ORGANISATION OVERVIEW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Rectangle 67"/>
          <p:cNvSpPr>
            <a:spLocks noChangeArrowheads="1"/>
          </p:cNvSpPr>
          <p:nvPr/>
        </p:nvSpPr>
        <p:spPr bwMode="auto">
          <a:xfrm>
            <a:off x="595313" y="934973"/>
            <a:ext cx="8205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2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Provide an overview of the </a:t>
            </a:r>
            <a:r>
              <a:rPr lang="en-US" altLang="fr-FR" sz="1200" dirty="0" err="1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organisation</a:t>
            </a:r>
            <a:r>
              <a:rPr lang="en-US" altLang="fr-FR" sz="12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 you have selected for the purpose of this assessment and answer the key questions below in your description.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755" y="1790700"/>
            <a:ext cx="8237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is the name of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? </a:t>
            </a:r>
            <a:r>
              <a:rPr lang="en-AU" altLang="en-US" sz="1200" dirty="0">
                <a:latin typeface="Calibri" panose="020F0502020204030204" pitchFamily="34" charset="0"/>
              </a:rPr>
              <a:t>Jung Education</a:t>
            </a:r>
            <a:endParaRPr lang="en-US" sz="1200" dirty="0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Please provide a brief history of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. </a:t>
            </a:r>
            <a:r>
              <a:rPr lang="en-AU" altLang="en-US" sz="1200" dirty="0">
                <a:latin typeface="Calibri" panose="020F0502020204030204" pitchFamily="34" charset="0"/>
              </a:rPr>
              <a:t>Established in 2006</a:t>
            </a:r>
            <a:endParaRPr lang="en-US" sz="1200" dirty="0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products and/or services does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 offer? Education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is the pricing tier of the products and/or services offered? Various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are the main sales channels? </a:t>
            </a:r>
            <a:r>
              <a:rPr lang="en-US" sz="1200" dirty="0" err="1">
                <a:latin typeface="Calibri"/>
                <a:cs typeface="Calibri"/>
              </a:rPr>
              <a:t>Naver</a:t>
            </a:r>
            <a:r>
              <a:rPr lang="en-US" sz="1200" dirty="0">
                <a:latin typeface="Calibri"/>
                <a:cs typeface="Calibri"/>
              </a:rPr>
              <a:t> Blog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Where is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 located? Sydney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geographies does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 work in? Sydney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Who is the </a:t>
            </a:r>
            <a:r>
              <a:rPr lang="en-US" sz="1200" dirty="0" err="1">
                <a:latin typeface="Calibri"/>
                <a:cs typeface="Calibri"/>
              </a:rPr>
              <a:t>organisation’s</a:t>
            </a:r>
            <a:r>
              <a:rPr lang="en-US" sz="1200" dirty="0">
                <a:latin typeface="Calibri"/>
                <a:cs typeface="Calibri"/>
              </a:rPr>
              <a:t> target audience? 20-40 years old Korean living in Sydney with temporary visa and 18-40 years old Koreans who want to study in Australia.</a:t>
            </a:r>
            <a:endParaRPr lang="en-US" sz="12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</a:p>
          <a:p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3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645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Calibri"/>
                <a:cs typeface="Calibri"/>
              </a:rPr>
              <a:t>GENERAL MAINSTREAM SOCIAL MEDIA NETWORK OVERVIEW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763691"/>
              </p:ext>
            </p:extLst>
          </p:nvPr>
        </p:nvGraphicFramePr>
        <p:xfrm>
          <a:off x="275552" y="1228723"/>
          <a:ext cx="8594725" cy="77131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037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Channel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Key features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Marketing Opportunities</a:t>
                      </a:r>
                      <a:r>
                        <a:rPr lang="en-US" sz="1100" b="0" baseline="0" dirty="0">
                          <a:latin typeface="Calibri"/>
                          <a:cs typeface="Calibri"/>
                        </a:rPr>
                        <a:t> </a:t>
                      </a:r>
                      <a:endParaRPr lang="en-US" sz="11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Primary audience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Paid </a:t>
                      </a:r>
                      <a:r>
                        <a:rPr lang="en-US" sz="1100" b="0" dirty="0" err="1">
                          <a:latin typeface="Calibri"/>
                          <a:cs typeface="Calibri"/>
                        </a:rPr>
                        <a:t>vs</a:t>
                      </a:r>
                      <a:r>
                        <a:rPr lang="en-US" sz="1100" b="0" dirty="0">
                          <a:latin typeface="Calibri"/>
                          <a:cs typeface="Calibri"/>
                        </a:rPr>
                        <a:t> free features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Facebook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Connect people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Target audience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Advertise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Increase brand awareness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Mutual communication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Analytics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Over 1.5 Billion people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Paid : Flexible cost, target audience and geography.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Free : Viral content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Twitter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Community exchange information quickly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Conversational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No cost advertise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Easy communication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Over 500 million people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Paid : Not really effective.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Promoted account, trends, and tweets.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Free : Easy to tweet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>
                          <a:effectLst/>
                          <a:latin typeface="Calibri"/>
                          <a:ea typeface="ＭＳ 明朝"/>
                          <a:cs typeface="Calibri"/>
                        </a:rPr>
                        <a:t>LinkedIn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Business connection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Connecting to experts in the same industry.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Recruiting.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Question and Answer.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Recommendations and Endorsements.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Over 400 million people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Paid : Targeted marketing, Conversation tracking.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Free : Stay in touch with business partner.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Instagram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Simple image and video that are easy to make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  <a:cs typeface="Calibri"/>
                        </a:rPr>
                        <a:t>Stand out from the crowd,</a:t>
                      </a:r>
                    </a:p>
                    <a:p>
                      <a:pPr algn="ctr"/>
                      <a:r>
                        <a:rPr lang="en-US" sz="1100" dirty="0" err="1">
                          <a:latin typeface="+mn-lt"/>
                          <a:cs typeface="Calibri"/>
                        </a:rPr>
                        <a:t>Analyse</a:t>
                      </a:r>
                      <a:r>
                        <a:rPr lang="en-US" sz="1100" dirty="0">
                          <a:latin typeface="+mn-lt"/>
                          <a:cs typeface="Calibri"/>
                        </a:rPr>
                        <a:t> insights, and</a:t>
                      </a:r>
                    </a:p>
                    <a:p>
                      <a:pPr algn="ctr"/>
                      <a:r>
                        <a:rPr lang="en-US" sz="1100" dirty="0">
                          <a:latin typeface="+mn-lt"/>
                          <a:cs typeface="Calibri"/>
                        </a:rPr>
                        <a:t>Seek new customers.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Over 500 million people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Paid : Business profiles,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Targeted promoted ads.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Free : Simple visual ads that suited to brands in visual industry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Pinterest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Twitter and Facebook Mixed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Drive website traffic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Brand awareness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Engage with customers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Many people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Paid : Business account,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Target audience, Reach a receptive audience.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Free : Viral content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Google +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Calibri"/>
                          <a:cs typeface="Calibri"/>
                        </a:rPr>
                        <a:t>Optimised</a:t>
                      </a:r>
                      <a:r>
                        <a:rPr lang="en-US" sz="1100" dirty="0">
                          <a:latin typeface="Calibri"/>
                          <a:cs typeface="Calibri"/>
                        </a:rPr>
                        <a:t> for businesses that use Google </a:t>
                      </a:r>
                      <a:r>
                        <a:rPr lang="en-US" sz="1100" dirty="0" err="1">
                          <a:latin typeface="Calibri"/>
                          <a:cs typeface="Calibri"/>
                        </a:rPr>
                        <a:t>Adwords</a:t>
                      </a:r>
                      <a:r>
                        <a:rPr lang="en-US" sz="1100" dirty="0">
                          <a:latin typeface="Calibri"/>
                          <a:cs typeface="Calibri"/>
                        </a:rPr>
                        <a:t>.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Search engine ranking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Numerous people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Paid : Google </a:t>
                      </a:r>
                      <a:r>
                        <a:rPr lang="en-US" sz="1100" dirty="0" err="1">
                          <a:latin typeface="Calibri"/>
                          <a:cs typeface="Calibri"/>
                        </a:rPr>
                        <a:t>AdWord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Free : Posts on google+ improve their search engine ranking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ＭＳ 明朝"/>
                          <a:cs typeface="Calibri"/>
                        </a:rPr>
                        <a:t>YouTube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Video based Search engine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Visual advertising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More than 1 Billion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Paid : Choose maximum cost per view.</a:t>
                      </a: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Target audience.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Free : Video is more powerful than copywrite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940842" y="66173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9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645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MARKETING PROFILE AUDIT 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211765"/>
              </p:ext>
            </p:extLst>
          </p:nvPr>
        </p:nvGraphicFramePr>
        <p:xfrm>
          <a:off x="273048" y="1219459"/>
          <a:ext cx="8594726" cy="53541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1756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Channel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Profile/website URL</a:t>
                      </a:r>
                      <a:endParaRPr lang="en-AU" sz="11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Profile Activity</a:t>
                      </a:r>
                      <a:endParaRPr lang="en-AU" sz="11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 = post &lt; once per month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5 = post everyday)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Arial"/>
                        </a:rPr>
                        <a:t>Page relevant and is the profile up to date? </a:t>
                      </a:r>
                      <a:b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Arial"/>
                        </a:rPr>
                      </a:br>
                      <a:r>
                        <a:rPr lang="en-AU" sz="8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Arial"/>
                        </a:rPr>
                        <a:t>(Yes/no)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Admin owner(s)</a:t>
                      </a:r>
                      <a:endParaRPr lang="en-AU" sz="11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Type(s) of content posted</a:t>
                      </a:r>
                      <a:endParaRPr lang="en-AU" sz="11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Audience engagement level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8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(volume of likes/shares/tweets, etc.)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Blog / Website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  <a:cs typeface="Calibri"/>
                        </a:rPr>
                        <a:t>https://blog.naver.com/happy_guys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No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Yes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Posts related to schools in Australia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Facebook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  <a:cs typeface="Calibri"/>
                        </a:rPr>
                        <a:t>https://www.facebook.com/jungeducation/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no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Yes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Events, updates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Twitter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Instagram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Pinterest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Google +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LinkedIn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YouTube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7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645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MARKETING STRATEGY AND CAMPAIGN AUDIT 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28669"/>
              </p:ext>
            </p:extLst>
          </p:nvPr>
        </p:nvGraphicFramePr>
        <p:xfrm>
          <a:off x="273051" y="1268410"/>
          <a:ext cx="8594726" cy="5199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8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Type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Currently active? 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Activity type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Frequency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Social Media Network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Sponsored / Promoted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Owner / Resource 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096"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Owned Content</a:t>
                      </a:r>
                      <a:endParaRPr lang="en-AU" sz="11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Event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Once per</a:t>
                      </a:r>
                      <a:r>
                        <a:rPr lang="en-AU" sz="1200" baseline="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month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Facebook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Naver</a:t>
                      </a: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blog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effectLst/>
                          <a:latin typeface="Cambria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effectLst/>
                        <a:latin typeface="Cambri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effectLst/>
                        <a:latin typeface="Cambri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096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</a:t>
                      </a:r>
                      <a:r>
                        <a:rPr lang="en-AU" sz="1100" kern="1200" baseline="30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rd</a:t>
                      </a: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Party Content</a:t>
                      </a:r>
                      <a:endParaRPr lang="en-AU" sz="11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Promotion of colleges in Australia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Once per month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Naver</a:t>
                      </a: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blog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809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Paid Ads</a:t>
                      </a:r>
                      <a:endParaRPr lang="en-AU" sz="11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8096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Promotional Posts</a:t>
                      </a:r>
                      <a:endParaRPr lang="en-AU" sz="11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8096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Community Management</a:t>
                      </a:r>
                      <a:endParaRPr lang="en-AU" sz="11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16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8078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NETWORK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Content CONSTRAINTs 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157744"/>
              </p:ext>
            </p:extLst>
          </p:nvPr>
        </p:nvGraphicFramePr>
        <p:xfrm>
          <a:off x="275553" y="1228724"/>
          <a:ext cx="8592222" cy="5211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1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0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baseline="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baseline="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Constraint/Requirement 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5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When not to post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When there is negative publicity about the organization and/or industry, when there is some serious issues about Australia.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0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What not to post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Racism, inappropriate</a:t>
                      </a:r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0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0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Where not to post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Korea Government website, Competitors’ blogs or</a:t>
                      </a:r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Blogs, groups, social media channels where our audience is not there.</a:t>
                      </a:r>
                      <a:endParaRPr lang="en-US" sz="10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00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Who not to target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Elder</a:t>
                      </a:r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people, People that don’t speak Korean, People that are not interested in moving to Australia. </a:t>
                      </a:r>
                      <a:endParaRPr lang="en-US" sz="10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5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8078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NETWORK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GLOBAL TRENDS AND OPPORTUNITIES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4403"/>
              </p:ext>
            </p:extLst>
          </p:nvPr>
        </p:nvGraphicFramePr>
        <p:xfrm>
          <a:off x="275552" y="1228723"/>
          <a:ext cx="8592224" cy="5211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Case Study</a:t>
                      </a:r>
                      <a:endParaRPr lang="en-AU" sz="1200" b="0" dirty="0">
                        <a:solidFill>
                          <a:schemeClr val="bg1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Organisation 1&lt; Go Study &gt;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Organisation 2&lt; Information </a:t>
                      </a:r>
                      <a:r>
                        <a:rPr lang="en-AU" sz="1200" b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Planet Australia &gt;</a:t>
                      </a:r>
                      <a:endParaRPr lang="en-AU" sz="1200" b="0" dirty="0">
                        <a:solidFill>
                          <a:schemeClr val="bg1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Organisation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Social Media Network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Facebook, Twitter, YouTube, Instagram.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Facebook, Twitter, google+, </a:t>
                      </a:r>
                      <a:r>
                        <a:rPr lang="en-AU" sz="1200" b="0" dirty="0" err="1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Linkedin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Geography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Sydney, Australia.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Sydney, Australia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Marketing Objective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Increasing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the number of customers and brand awareness.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Increasing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the number of customers and brand awareness.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Marketing Solution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Very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active on social media.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They created a lot of video content. They use testimonials.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They provide professional information for study in Australia.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Primary Benefit(s)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They helped 10,000 people in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5 years.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They helped 30,000 students in 20 years, and have 49 branches all around world.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Secondary Benefit(s)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Increasing fans on Instagram and engagement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on this social media channel.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They got more than 10,000 followers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45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11447</TotalTime>
  <Words>3272</Words>
  <Application>Microsoft Office PowerPoint</Application>
  <PresentationFormat>On-screen Show (4:3)</PresentationFormat>
  <Paragraphs>721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ＭＳ 明朝</vt:lpstr>
      <vt:lpstr>Open Sans</vt:lpstr>
      <vt:lpstr>Arial</vt:lpstr>
      <vt:lpstr>Calibri</vt:lpstr>
      <vt:lpstr>Cambria</vt:lpstr>
      <vt:lpstr>Symbol</vt:lpstr>
      <vt:lpstr>Times New Roman</vt:lpstr>
      <vt:lpstr>Wingdings</vt:lpstr>
      <vt:lpstr>Office Theme</vt:lpstr>
      <vt:lpstr>1_Office Theme</vt:lpstr>
      <vt:lpstr>2_Office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Tecson</dc:creator>
  <cp:lastModifiedBy>Park Yangha</cp:lastModifiedBy>
  <cp:revision>233</cp:revision>
  <dcterms:created xsi:type="dcterms:W3CDTF">2014-10-24T03:26:50Z</dcterms:created>
  <dcterms:modified xsi:type="dcterms:W3CDTF">2018-08-06T09:54:50Z</dcterms:modified>
</cp:coreProperties>
</file>